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8"/>
  </p:notesMasterIdLst>
  <p:handoutMasterIdLst>
    <p:handoutMasterId r:id="rId79"/>
  </p:handoutMasterIdLst>
  <p:sldIdLst>
    <p:sldId id="374" r:id="rId3"/>
    <p:sldId id="434" r:id="rId4"/>
    <p:sldId id="439" r:id="rId5"/>
    <p:sldId id="373" r:id="rId6"/>
    <p:sldId id="436" r:id="rId7"/>
    <p:sldId id="437" r:id="rId8"/>
    <p:sldId id="438" r:id="rId9"/>
    <p:sldId id="375" r:id="rId10"/>
    <p:sldId id="429" r:id="rId11"/>
    <p:sldId id="428" r:id="rId12"/>
    <p:sldId id="402" r:id="rId13"/>
    <p:sldId id="258" r:id="rId14"/>
    <p:sldId id="451" r:id="rId15"/>
    <p:sldId id="430" r:id="rId16"/>
    <p:sldId id="435" r:id="rId17"/>
    <p:sldId id="440" r:id="rId18"/>
    <p:sldId id="450" r:id="rId19"/>
    <p:sldId id="442" r:id="rId20"/>
    <p:sldId id="443" r:id="rId21"/>
    <p:sldId id="445" r:id="rId22"/>
    <p:sldId id="431" r:id="rId23"/>
    <p:sldId id="449" r:id="rId24"/>
    <p:sldId id="447" r:id="rId25"/>
    <p:sldId id="448" r:id="rId26"/>
    <p:sldId id="432" r:id="rId27"/>
    <p:sldId id="433" r:id="rId28"/>
    <p:sldId id="446" r:id="rId29"/>
    <p:sldId id="424" r:id="rId30"/>
    <p:sldId id="417" r:id="rId31"/>
    <p:sldId id="410" r:id="rId32"/>
    <p:sldId id="419" r:id="rId33"/>
    <p:sldId id="407" r:id="rId34"/>
    <p:sldId id="420" r:id="rId35"/>
    <p:sldId id="415" r:id="rId36"/>
    <p:sldId id="421" r:id="rId37"/>
    <p:sldId id="411" r:id="rId38"/>
    <p:sldId id="423" r:id="rId39"/>
    <p:sldId id="405" r:id="rId40"/>
    <p:sldId id="404" r:id="rId41"/>
    <p:sldId id="408" r:id="rId42"/>
    <p:sldId id="406" r:id="rId43"/>
    <p:sldId id="409" r:id="rId44"/>
    <p:sldId id="412" r:id="rId45"/>
    <p:sldId id="416" r:id="rId46"/>
    <p:sldId id="413" r:id="rId47"/>
    <p:sldId id="414" r:id="rId48"/>
    <p:sldId id="418" r:id="rId49"/>
    <p:sldId id="422" r:id="rId50"/>
    <p:sldId id="452" r:id="rId51"/>
    <p:sldId id="335" r:id="rId52"/>
    <p:sldId id="336" r:id="rId53"/>
    <p:sldId id="337" r:id="rId54"/>
    <p:sldId id="338" r:id="rId55"/>
    <p:sldId id="287" r:id="rId56"/>
    <p:sldId id="340" r:id="rId57"/>
    <p:sldId id="288" r:id="rId58"/>
    <p:sldId id="297" r:id="rId59"/>
    <p:sldId id="339" r:id="rId60"/>
    <p:sldId id="334" r:id="rId61"/>
    <p:sldId id="345" r:id="rId62"/>
    <p:sldId id="346" r:id="rId63"/>
    <p:sldId id="370" r:id="rId64"/>
    <p:sldId id="344" r:id="rId65"/>
    <p:sldId id="348" r:id="rId66"/>
    <p:sldId id="342" r:id="rId67"/>
    <p:sldId id="371" r:id="rId68"/>
    <p:sldId id="372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400" r:id="rId7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3FE0"/>
    <a:srgbClr val="3D27E7"/>
    <a:srgbClr val="4E02BE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4" autoAdjust="0"/>
    <p:restoredTop sz="94694" autoAdjust="0"/>
  </p:normalViewPr>
  <p:slideViewPr>
    <p:cSldViewPr showGuides="1">
      <p:cViewPr varScale="1">
        <p:scale>
          <a:sx n="106" d="100"/>
          <a:sy n="106" d="100"/>
        </p:scale>
        <p:origin x="177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13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EED431-C049-4962-9662-FE9E342C0E3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CF052A5C-FB4C-4DD3-9CC1-285C93364A5E}">
      <dgm:prSet phldrT="[Text]" custT="1"/>
      <dgm:spPr/>
      <dgm:t>
        <a:bodyPr/>
        <a:lstStyle/>
        <a:p>
          <a:r>
            <a:rPr lang="en-US" sz="2800" b="1" dirty="0"/>
            <a:t>worst</a:t>
          </a:r>
        </a:p>
      </dgm:t>
    </dgm:pt>
    <dgm:pt modelId="{5630A37B-D1E9-42CD-9D92-1DB5B53EF2FE}" type="parTrans" cxnId="{439E3BFA-EF69-4A6B-94F9-77F6D5E4C86C}">
      <dgm:prSet/>
      <dgm:spPr/>
      <dgm:t>
        <a:bodyPr/>
        <a:lstStyle/>
        <a:p>
          <a:endParaRPr lang="en-US"/>
        </a:p>
      </dgm:t>
    </dgm:pt>
    <dgm:pt modelId="{9B861B0B-CD2C-41FA-8F51-406A6B86D264}" type="sibTrans" cxnId="{439E3BFA-EF69-4A6B-94F9-77F6D5E4C86C}">
      <dgm:prSet/>
      <dgm:spPr/>
      <dgm:t>
        <a:bodyPr/>
        <a:lstStyle/>
        <a:p>
          <a:endParaRPr lang="en-US"/>
        </a:p>
      </dgm:t>
    </dgm:pt>
    <dgm:pt modelId="{C8B5666D-364D-4580-8428-91A74C7BD62C}" type="pres">
      <dgm:prSet presAssocID="{B8EED431-C049-4962-9662-FE9E342C0E34}" presName="Name0" presStyleCnt="0">
        <dgm:presLayoutVars>
          <dgm:dir/>
          <dgm:animLvl val="lvl"/>
          <dgm:resizeHandles val="exact"/>
        </dgm:presLayoutVars>
      </dgm:prSet>
      <dgm:spPr/>
    </dgm:pt>
    <dgm:pt modelId="{7DC5F21A-0556-4A2D-B3BB-07ADF9557BD2}" type="pres">
      <dgm:prSet presAssocID="{B8EED431-C049-4962-9662-FE9E342C0E34}" presName="dummy" presStyleCnt="0"/>
      <dgm:spPr/>
    </dgm:pt>
    <dgm:pt modelId="{79A0FC6F-498F-4298-8D29-CB39102108C8}" type="pres">
      <dgm:prSet presAssocID="{B8EED431-C049-4962-9662-FE9E342C0E34}" presName="linH" presStyleCnt="0"/>
      <dgm:spPr/>
    </dgm:pt>
    <dgm:pt modelId="{F840D818-A347-49AE-AA0E-B757A653FD71}" type="pres">
      <dgm:prSet presAssocID="{B8EED431-C049-4962-9662-FE9E342C0E34}" presName="padding1" presStyleCnt="0"/>
      <dgm:spPr/>
    </dgm:pt>
    <dgm:pt modelId="{412CEE7B-72D5-4B86-BF2D-37E2B8366EA9}" type="pres">
      <dgm:prSet presAssocID="{CF052A5C-FB4C-4DD3-9CC1-285C93364A5E}" presName="linV" presStyleCnt="0"/>
      <dgm:spPr/>
    </dgm:pt>
    <dgm:pt modelId="{DEAF2559-7CAB-4C8C-A623-A1187D32AAA0}" type="pres">
      <dgm:prSet presAssocID="{CF052A5C-FB4C-4DD3-9CC1-285C93364A5E}" presName="spVertical1" presStyleCnt="0"/>
      <dgm:spPr/>
    </dgm:pt>
    <dgm:pt modelId="{52780B9A-EF2B-4256-BD3F-DEC124906508}" type="pres">
      <dgm:prSet presAssocID="{CF052A5C-FB4C-4DD3-9CC1-285C93364A5E}" presName="parTx" presStyleLbl="revTx" presStyleIdx="0" presStyleCnt="1" custScaleX="2000000" custScaleY="29794" custLinFactX="-100000" custLinFactY="-481368" custLinFactNeighborX="-102336" custLinFactNeighborY="-500000">
        <dgm:presLayoutVars>
          <dgm:chMax val="0"/>
          <dgm:chPref val="0"/>
          <dgm:bulletEnabled val="1"/>
        </dgm:presLayoutVars>
      </dgm:prSet>
      <dgm:spPr/>
    </dgm:pt>
    <dgm:pt modelId="{1B32141F-8C61-45DF-BC16-C216EC3DC773}" type="pres">
      <dgm:prSet presAssocID="{CF052A5C-FB4C-4DD3-9CC1-285C93364A5E}" presName="spVertical2" presStyleCnt="0"/>
      <dgm:spPr/>
    </dgm:pt>
    <dgm:pt modelId="{7AA34F63-FEDC-4BD3-A02E-DC63D0EDD0AE}" type="pres">
      <dgm:prSet presAssocID="{CF052A5C-FB4C-4DD3-9CC1-285C93364A5E}" presName="spVertical3" presStyleCnt="0"/>
      <dgm:spPr/>
    </dgm:pt>
    <dgm:pt modelId="{E86A1995-8D50-4D49-B963-83D40BBF3BBA}" type="pres">
      <dgm:prSet presAssocID="{B8EED431-C049-4962-9662-FE9E342C0E34}" presName="padding2" presStyleCnt="0"/>
      <dgm:spPr/>
    </dgm:pt>
    <dgm:pt modelId="{706A17FC-B54E-45E1-82E1-77A0DD9A8C65}" type="pres">
      <dgm:prSet presAssocID="{B8EED431-C049-4962-9662-FE9E342C0E34}" presName="negArrow" presStyleCnt="0"/>
      <dgm:spPr/>
    </dgm:pt>
    <dgm:pt modelId="{1FAF3C4F-51AE-4DC9-A440-9A116F64DC15}" type="pres">
      <dgm:prSet presAssocID="{B8EED431-C049-4962-9662-FE9E342C0E34}" presName="backgroundArrow" presStyleLbl="node1" presStyleIdx="0" presStyleCnt="1" custAng="16200000" custScaleX="94090" custScaleY="93955" custLinFactNeighborX="-10401" custLinFactNeighborY="-25423"/>
      <dgm:spPr>
        <a:solidFill>
          <a:schemeClr val="accent4">
            <a:lumMod val="75000"/>
          </a:schemeClr>
        </a:solidFill>
      </dgm:spPr>
    </dgm:pt>
  </dgm:ptLst>
  <dgm:cxnLst>
    <dgm:cxn modelId="{5094204D-87EE-4FB9-990D-077ABFB16864}" type="presOf" srcId="{CF052A5C-FB4C-4DD3-9CC1-285C93364A5E}" destId="{52780B9A-EF2B-4256-BD3F-DEC124906508}" srcOrd="0" destOrd="0" presId="urn:microsoft.com/office/officeart/2005/8/layout/hProcess3"/>
    <dgm:cxn modelId="{4EFED0A2-CA1A-49C7-8930-487622CEFB4B}" type="presOf" srcId="{B8EED431-C049-4962-9662-FE9E342C0E34}" destId="{C8B5666D-364D-4580-8428-91A74C7BD62C}" srcOrd="0" destOrd="0" presId="urn:microsoft.com/office/officeart/2005/8/layout/hProcess3"/>
    <dgm:cxn modelId="{439E3BFA-EF69-4A6B-94F9-77F6D5E4C86C}" srcId="{B8EED431-C049-4962-9662-FE9E342C0E34}" destId="{CF052A5C-FB4C-4DD3-9CC1-285C93364A5E}" srcOrd="0" destOrd="0" parTransId="{5630A37B-D1E9-42CD-9D92-1DB5B53EF2FE}" sibTransId="{9B861B0B-CD2C-41FA-8F51-406A6B86D264}"/>
    <dgm:cxn modelId="{2082C55F-493F-4292-B2E9-FC69F6F84433}" type="presParOf" srcId="{C8B5666D-364D-4580-8428-91A74C7BD62C}" destId="{7DC5F21A-0556-4A2D-B3BB-07ADF9557BD2}" srcOrd="0" destOrd="0" presId="urn:microsoft.com/office/officeart/2005/8/layout/hProcess3"/>
    <dgm:cxn modelId="{5723761D-D623-4BE7-847A-D996BC40489F}" type="presParOf" srcId="{C8B5666D-364D-4580-8428-91A74C7BD62C}" destId="{79A0FC6F-498F-4298-8D29-CB39102108C8}" srcOrd="1" destOrd="0" presId="urn:microsoft.com/office/officeart/2005/8/layout/hProcess3"/>
    <dgm:cxn modelId="{149A2884-058A-4C80-93DA-25F7C310C75B}" type="presParOf" srcId="{79A0FC6F-498F-4298-8D29-CB39102108C8}" destId="{F840D818-A347-49AE-AA0E-B757A653FD71}" srcOrd="0" destOrd="0" presId="urn:microsoft.com/office/officeart/2005/8/layout/hProcess3"/>
    <dgm:cxn modelId="{B789DB40-7ACC-4C89-8139-1871E9DF3E32}" type="presParOf" srcId="{79A0FC6F-498F-4298-8D29-CB39102108C8}" destId="{412CEE7B-72D5-4B86-BF2D-37E2B8366EA9}" srcOrd="1" destOrd="0" presId="urn:microsoft.com/office/officeart/2005/8/layout/hProcess3"/>
    <dgm:cxn modelId="{4872E82F-C6EB-4952-864F-626DF5CAC092}" type="presParOf" srcId="{412CEE7B-72D5-4B86-BF2D-37E2B8366EA9}" destId="{DEAF2559-7CAB-4C8C-A623-A1187D32AAA0}" srcOrd="0" destOrd="0" presId="urn:microsoft.com/office/officeart/2005/8/layout/hProcess3"/>
    <dgm:cxn modelId="{7F005758-7D57-40CA-8E71-ADBAC5A3E2B9}" type="presParOf" srcId="{412CEE7B-72D5-4B86-BF2D-37E2B8366EA9}" destId="{52780B9A-EF2B-4256-BD3F-DEC124906508}" srcOrd="1" destOrd="0" presId="urn:microsoft.com/office/officeart/2005/8/layout/hProcess3"/>
    <dgm:cxn modelId="{227A4934-98EF-481A-83AA-9F138ABD69BD}" type="presParOf" srcId="{412CEE7B-72D5-4B86-BF2D-37E2B8366EA9}" destId="{1B32141F-8C61-45DF-BC16-C216EC3DC773}" srcOrd="2" destOrd="0" presId="urn:microsoft.com/office/officeart/2005/8/layout/hProcess3"/>
    <dgm:cxn modelId="{97A8A1A1-8E37-4CB9-A7F5-AFB94A59540E}" type="presParOf" srcId="{412CEE7B-72D5-4B86-BF2D-37E2B8366EA9}" destId="{7AA34F63-FEDC-4BD3-A02E-DC63D0EDD0AE}" srcOrd="3" destOrd="0" presId="urn:microsoft.com/office/officeart/2005/8/layout/hProcess3"/>
    <dgm:cxn modelId="{300CD5BC-3D23-4A45-A0A3-C5AF6E446889}" type="presParOf" srcId="{79A0FC6F-498F-4298-8D29-CB39102108C8}" destId="{E86A1995-8D50-4D49-B963-83D40BBF3BBA}" srcOrd="2" destOrd="0" presId="urn:microsoft.com/office/officeart/2005/8/layout/hProcess3"/>
    <dgm:cxn modelId="{86B61C16-90A5-4E59-B6F5-BB6CF75AB1F8}" type="presParOf" srcId="{79A0FC6F-498F-4298-8D29-CB39102108C8}" destId="{706A17FC-B54E-45E1-82E1-77A0DD9A8C65}" srcOrd="3" destOrd="0" presId="urn:microsoft.com/office/officeart/2005/8/layout/hProcess3"/>
    <dgm:cxn modelId="{9E7D1826-84CF-4370-8474-7751FE4A505F}" type="presParOf" srcId="{79A0FC6F-498F-4298-8D29-CB39102108C8}" destId="{1FAF3C4F-51AE-4DC9-A440-9A116F64DC1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F3C4F-51AE-4DC9-A440-9A116F64DC15}">
      <dsp:nvSpPr>
        <dsp:cNvPr id="0" name=""/>
        <dsp:cNvSpPr/>
      </dsp:nvSpPr>
      <dsp:spPr>
        <a:xfrm rot="16200000">
          <a:off x="-176167" y="972288"/>
          <a:ext cx="1726246" cy="611927"/>
        </a:xfrm>
        <a:prstGeom prst="rightArrow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80B9A-EF2B-4256-BD3F-DEC124906508}">
      <dsp:nvSpPr>
        <dsp:cNvPr id="0" name=""/>
        <dsp:cNvSpPr/>
      </dsp:nvSpPr>
      <dsp:spPr>
        <a:xfrm>
          <a:off x="0" y="0"/>
          <a:ext cx="1413954" cy="3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worst</a:t>
          </a:r>
        </a:p>
      </dsp:txBody>
      <dsp:txXfrm>
        <a:off x="0" y="0"/>
        <a:ext cx="1413954" cy="30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1EECC636-5884-4DFF-8D4D-F0C1181172B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3A73D441-7DA8-4A88-A8AA-FD3789F7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9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22B5CE80-13A6-4C9F-98CD-AF4B46EECD2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DB07EBA3-5487-4F3E-BBEF-E4363D43D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6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8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92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33422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9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700" b="1">
                <a:solidFill>
                  <a:srgbClr val="3D27E7"/>
                </a:solidFill>
                <a:latin typeface="Arial" pitchFamily="34" charset="0"/>
              </a:defRPr>
            </a:lvl1pPr>
            <a:lvl2pPr marL="785372" indent="-302066">
              <a:defRPr sz="4700" b="1">
                <a:solidFill>
                  <a:srgbClr val="3D27E7"/>
                </a:solidFill>
                <a:latin typeface="Arial" pitchFamily="34" charset="0"/>
              </a:defRPr>
            </a:lvl2pPr>
            <a:lvl3pPr marL="1208265" indent="-241653">
              <a:defRPr sz="4700" b="1">
                <a:solidFill>
                  <a:srgbClr val="3D27E7"/>
                </a:solidFill>
                <a:latin typeface="Arial" pitchFamily="34" charset="0"/>
              </a:defRPr>
            </a:lvl3pPr>
            <a:lvl4pPr marL="1691571" indent="-241653">
              <a:defRPr sz="4700" b="1">
                <a:solidFill>
                  <a:srgbClr val="3D27E7"/>
                </a:solidFill>
                <a:latin typeface="Arial" pitchFamily="34" charset="0"/>
              </a:defRPr>
            </a:lvl4pPr>
            <a:lvl5pPr marL="2174878" indent="-241653">
              <a:defRPr sz="4700" b="1">
                <a:solidFill>
                  <a:srgbClr val="3D27E7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rgbClr val="3D27E7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rgbClr val="3D27E7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rgbClr val="3D27E7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47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fld id="{EA49102A-232C-40B1-8752-0C845902A524}" type="slidenum">
              <a:rPr lang="en-US" sz="1300" b="0">
                <a:solidFill>
                  <a:schemeClr val="tx1"/>
                </a:solidFill>
                <a:latin typeface="Times" pitchFamily="18" charset="0"/>
              </a:rPr>
              <a:pPr/>
              <a:t>59</a:t>
            </a:fld>
            <a:endParaRPr lang="en-US" sz="1300" b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962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3144B83-E25C-4CB6-B829-C049182E83DD}" type="slidenum">
              <a:rPr lang="en-US" sz="1300" b="0">
                <a:solidFill>
                  <a:schemeClr val="tx1"/>
                </a:solidFill>
                <a:cs typeface="Arial" pitchFamily="34" charset="0"/>
              </a:rPr>
              <a:pPr algn="r" eaLnBrk="1" hangingPunct="1"/>
              <a:t>59</a:t>
            </a:fld>
            <a:endParaRPr lang="en-US" sz="1300" b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EBA3-5487-4F3E-BBEF-E4363D43DD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2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070FC-7805-4443-ADCC-F4C128716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1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1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7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8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5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44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3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2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84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6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38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14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070FC-7805-4443-ADCC-F4C128716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5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9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1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0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5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F8F26-BCE6-4B89-A059-0DED2891C79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10BF6-3E9A-4320-8D32-DEF69C55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9C63-8ED4-4C62-A45F-5B7B2E57F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8762-097F-4447-AD58-EA649D23EC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2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.png"/><Relationship Id="rId11" Type="http://schemas.openxmlformats.org/officeDocument/2006/relationships/image" Target="../media/image121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9.png"/><Relationship Id="rId4" Type="http://schemas.openxmlformats.org/officeDocument/2006/relationships/image" Target="../media/image120.jpeg"/><Relationship Id="rId9" Type="http://schemas.openxmlformats.org/officeDocument/2006/relationships/oleObject" Target="../embeddings/oleObject4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hyperlink" Target="http://images.orgill.com/200x200/6250393.jpg" TargetMode="External"/><Relationship Id="rId4" Type="http://schemas.openxmlformats.org/officeDocument/2006/relationships/image" Target="../media/image14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342" y="11049"/>
            <a:ext cx="9146821" cy="120396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invasive insects? Insect family and life history are good predictors of invasive status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34" y="1271248"/>
            <a:ext cx="1946435" cy="207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35" y="1233890"/>
            <a:ext cx="1936044" cy="207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81" y="1299659"/>
            <a:ext cx="2179648" cy="20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6" y="1322025"/>
            <a:ext cx="1923275" cy="20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asparagus beetle"/>
          <p:cNvSpPr>
            <a:spLocks noChangeAspect="1" noChangeArrowheads="1"/>
          </p:cNvSpPr>
          <p:nvPr/>
        </p:nvSpPr>
        <p:spPr bwMode="auto">
          <a:xfrm>
            <a:off x="155575" y="-754063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055" y="1248544"/>
            <a:ext cx="1907410" cy="2072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3372294"/>
            <a:ext cx="259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FQ, Japanese beetle Family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Scarabaeidae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31486" y="3372295"/>
            <a:ext cx="50606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Two on right: Corn rootworms      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Stripped center: Colorado potato beetle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Left: Asparagus beetle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 Family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Chrysomelidae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Locally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abundant, not FQ status, WHY?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178" y="5105400"/>
            <a:ext cx="89937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Dr. Vera Krischik,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Assoc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Professor/Extension Spec,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 Entomology,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UMinnesota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krisc001@umn.edu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https://ncipmhort.cfans.umn.edu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https://pesticidecert.cfans.umn.edu</a:t>
            </a:r>
          </a:p>
        </p:txBody>
      </p:sp>
    </p:spTree>
    <p:extLst>
      <p:ext uri="{BB962C8B-B14F-4D97-AF65-F5344CB8AC3E}">
        <p14:creationId xmlns:p14="http://schemas.microsoft.com/office/powerpoint/2010/main" val="34155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44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talk: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insect pests</a:t>
            </a:r>
            <a:endParaRPr lang="en-US" sz="3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  <a:noFill/>
        </p:spPr>
        <p:txBody>
          <a:bodyPr>
            <a:normAutofit fontScale="62500" lnSpcReduction="20000"/>
          </a:bodyPr>
          <a:lstStyle/>
          <a:p>
            <a:endParaRPr lang="en-US" sz="5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 10 invasive insects in landscapes</a:t>
            </a:r>
          </a:p>
          <a:p>
            <a:endParaRPr lang="en-US" sz="5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What is the difference between IPM and organic control</a:t>
            </a:r>
          </a:p>
          <a:p>
            <a:endParaRPr lang="en-US" sz="5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Most insecticides kill bees, why are neonicotinoids receiving so much scrutiny?</a:t>
            </a: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JB control w/o neonicotinoids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0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8044" y="914400"/>
            <a:ext cx="8909756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/>
              <a:t>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Carl Linnaeus, born 1707,Sweden</a:t>
            </a:r>
          </a:p>
          <a:p>
            <a:pPr>
              <a:buClr>
                <a:srgbClr val="FA4E19"/>
              </a:buClr>
            </a:pP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Systema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Naturae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from  1737-1758</a:t>
            </a:r>
          </a:p>
          <a:p>
            <a:pPr>
              <a:buClr>
                <a:srgbClr val="FA4E19"/>
              </a:buClr>
            </a:pP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Order: Lepidoptera</a:t>
            </a:r>
          </a:p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Family: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Lymantriidae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tussock moth</a:t>
            </a:r>
          </a:p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Genus, species</a:t>
            </a:r>
          </a:p>
          <a:p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Lymantria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dispar</a:t>
            </a:r>
            <a:endParaRPr lang="en-US" alt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Common name: gypsy moth</a:t>
            </a:r>
          </a:p>
          <a:p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289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Binomial nomenclature, 1758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5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6" y="-87086"/>
            <a:ext cx="8229600" cy="77288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3D27E7"/>
                </a:solidFill>
                <a:cs typeface="Arial" panose="020B0604020202020204" pitchFamily="34" charset="0"/>
              </a:rPr>
              <a:t>Top 10 landscape insect pests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17" y="533400"/>
            <a:ext cx="9067800" cy="4525963"/>
          </a:xfrm>
        </p:spPr>
        <p:txBody>
          <a:bodyPr>
            <a:noAutofit/>
          </a:bodyPr>
          <a:lstStyle/>
          <a:p>
            <a:r>
              <a:rPr lang="en-US" sz="2400" b="1" dirty="0"/>
              <a:t>1. FQ IE. emerald ash borer: ash</a:t>
            </a:r>
          </a:p>
          <a:p>
            <a:r>
              <a:rPr lang="en-US" sz="2400" b="1" dirty="0"/>
              <a:t>2. FQ IE. Gypsy moth; many plants</a:t>
            </a:r>
          </a:p>
          <a:p>
            <a:r>
              <a:rPr lang="en-US" sz="2400" b="1" dirty="0"/>
              <a:t>3. FQ IE. hemlock wooly </a:t>
            </a:r>
            <a:r>
              <a:rPr lang="en-US" sz="2400" b="1" dirty="0" err="1"/>
              <a:t>adelgid</a:t>
            </a:r>
            <a:r>
              <a:rPr lang="en-US" sz="2400" b="1" dirty="0"/>
              <a:t>; hemlocks in Great Smoky MT</a:t>
            </a:r>
          </a:p>
          <a:p>
            <a:r>
              <a:rPr lang="en-US" sz="2400" b="1" dirty="0"/>
              <a:t>4. FQ IE. European elm beetle, killed most American Elms</a:t>
            </a:r>
          </a:p>
          <a:p>
            <a:r>
              <a:rPr lang="en-US" sz="2400" b="1" dirty="0"/>
              <a:t>5. Native. </a:t>
            </a:r>
            <a:r>
              <a:rPr lang="en-US" sz="2400" b="1" i="1" dirty="0" err="1"/>
              <a:t>Erwinia</a:t>
            </a:r>
            <a:r>
              <a:rPr lang="en-US" sz="2400" b="1" i="1" dirty="0"/>
              <a:t> </a:t>
            </a:r>
            <a:r>
              <a:rPr lang="en-US" sz="2400" b="1" i="1" dirty="0" err="1"/>
              <a:t>amylovora</a:t>
            </a:r>
            <a:r>
              <a:rPr lang="en-US" sz="2400" b="1" i="1" dirty="0"/>
              <a:t> </a:t>
            </a:r>
            <a:r>
              <a:rPr lang="en-US" sz="2400" b="1" dirty="0"/>
              <a:t>vectored by bees, killed American ash</a:t>
            </a:r>
          </a:p>
          <a:p>
            <a:r>
              <a:rPr lang="en-US" sz="2400" b="1" dirty="0"/>
              <a:t>6. IE, birch leaf miner sawfly; birch</a:t>
            </a:r>
          </a:p>
          <a:p>
            <a:r>
              <a:rPr lang="en-US" sz="2400" b="1" dirty="0"/>
              <a:t>7. FQ IE. Asian long-horned beetle; maples</a:t>
            </a:r>
          </a:p>
          <a:p>
            <a:pPr marL="0" indent="0">
              <a:buNone/>
            </a:pPr>
            <a:r>
              <a:rPr lang="en-US" sz="2400" b="1" dirty="0"/>
              <a:t>      8. FQ IE. Japanese beetle; lindens, roses</a:t>
            </a:r>
          </a:p>
          <a:p>
            <a:r>
              <a:rPr lang="en-US" sz="2400" b="1" dirty="0"/>
              <a:t>9. FQ IE. spotted wing drosophila; all berries</a:t>
            </a:r>
          </a:p>
          <a:p>
            <a:r>
              <a:rPr lang="en-US" sz="2400" b="1" dirty="0"/>
              <a:t>10. Q IE. spotted lanternfly; many plants</a:t>
            </a:r>
          </a:p>
          <a:p>
            <a:r>
              <a:rPr lang="en-US" sz="2400" b="1" dirty="0"/>
              <a:t>11. FQ IE. brown </a:t>
            </a:r>
            <a:r>
              <a:rPr lang="en-US" sz="2400" b="1" dirty="0" err="1"/>
              <a:t>marmorated</a:t>
            </a:r>
            <a:r>
              <a:rPr lang="en-US" sz="2400" b="1" dirty="0"/>
              <a:t> stink bug; fruits, veggies</a:t>
            </a:r>
          </a:p>
          <a:p>
            <a:r>
              <a:rPr lang="en-US" sz="2400" b="1" dirty="0"/>
              <a:t>12. FQ IE. Asian giant hornet; kills everything</a:t>
            </a:r>
          </a:p>
          <a:p>
            <a:r>
              <a:rPr lang="en-US" sz="2400" b="1" dirty="0"/>
              <a:t>13. FQ </a:t>
            </a:r>
            <a:r>
              <a:rPr lang="en-US" sz="2400" b="1" dirty="0" err="1"/>
              <a:t>IE.Jumping</a:t>
            </a:r>
            <a:r>
              <a:rPr lang="en-US" sz="2400" b="1" dirty="0"/>
              <a:t> worms; destroys soil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40461303"/>
              </p:ext>
            </p:extLst>
          </p:nvPr>
        </p:nvGraphicFramePr>
        <p:xfrm>
          <a:off x="7696200" y="4419600"/>
          <a:ext cx="1733006" cy="288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4016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762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we send invasive, exotic around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wolrld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from the US?  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86750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2015 Japanese beetle is a serious pest in mainland Europe; at two airports in northern Italy at Piedmont and Lombardy, feeding on both wild plants and nearby crops.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2020 Pine tortoise scale invades umbrella pines in Rome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1840 Monarch butterflies in Hawaii, Australia, New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Zeland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Spain, Pacific Islands, and International Space Station!!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258"/>
            <a:ext cx="5029200" cy="2989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852950"/>
            <a:ext cx="4800600" cy="30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" y="2177"/>
            <a:ext cx="9124406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err="1"/>
              <a:t>Agrilus</a:t>
            </a:r>
            <a:r>
              <a:rPr lang="en-US" sz="2800" b="1" i="1" dirty="0"/>
              <a:t> </a:t>
            </a:r>
            <a:r>
              <a:rPr lang="en-US" sz="2800" b="1" i="1" dirty="0" err="1"/>
              <a:t>planipennis</a:t>
            </a:r>
            <a:r>
              <a:rPr lang="en-US" sz="2800" b="1" dirty="0"/>
              <a:t>, Emerald ash borer, Asia, 1992, FQ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5177"/>
            <a:ext cx="5429693" cy="3731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98" y="1145177"/>
            <a:ext cx="4150622" cy="3792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" y="5242560"/>
            <a:ext cx="84526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Arrived 1992 near Detroit, Michigan, and in 2009 in MN</a:t>
            </a:r>
          </a:p>
          <a:p>
            <a:r>
              <a:rPr lang="en-US" sz="2800" b="1" dirty="0"/>
              <a:t>and spread to 30 states and 5 Canadian provinces,</a:t>
            </a:r>
          </a:p>
          <a:p>
            <a:r>
              <a:rPr lang="en-US" sz="2800" b="1" dirty="0"/>
              <a:t>100% fatal in ash, 100 million ash trees killed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4813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Lymantria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dispar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gypsy moth, Asia, 1868 feds gregariously on oaks and other trees; imported to make American silkworm industry; failed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0018"/>
            <a:ext cx="2474976" cy="263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77" y="1417637"/>
            <a:ext cx="2463426" cy="2712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502" y="1417638"/>
            <a:ext cx="4225832" cy="337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011" y="3998976"/>
            <a:ext cx="5105400" cy="2859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388" y="3941357"/>
            <a:ext cx="4003945" cy="29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Adelges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tsugae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hemlock wooly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adelgid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Japan, 1920 feeds on hemlock and kills the tree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7" y="1397123"/>
            <a:ext cx="2505075" cy="2847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896" y="4245098"/>
            <a:ext cx="5236103" cy="2612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452" y="1397123"/>
            <a:ext cx="2857500" cy="2847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" y="4267200"/>
            <a:ext cx="3866866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799" y="1397123"/>
            <a:ext cx="3859823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0"/>
            <a:ext cx="8997462" cy="10668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Adelges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tsugae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European elm bark beetle vectors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DED,Europe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Asia, 1930 feeds on elms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3657131" cy="5527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295400"/>
            <a:ext cx="4161998" cy="5509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86" y="1277815"/>
            <a:ext cx="2236176" cy="2989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575" y="4267201"/>
            <a:ext cx="2274277" cy="25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1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Erwinia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amylovora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bacteria and bees, Japan, 1920 feeds on hemlock and kills the tree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29" y="1219200"/>
            <a:ext cx="3425334" cy="4561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8" y="1219200"/>
            <a:ext cx="5457093" cy="4093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183" y="3429000"/>
            <a:ext cx="44196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44" y="4328746"/>
            <a:ext cx="4758834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821" y="0"/>
            <a:ext cx="917082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Fenusa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pusilla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birch leaf miner sawfly, Europe, 1900 feeds on birch and kills the tree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820" y="1295400"/>
            <a:ext cx="4446419" cy="55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8" y="1310054"/>
            <a:ext cx="4724401" cy="55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" y="16192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Insect humor: getting your attention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80" y="969644"/>
            <a:ext cx="5362162" cy="5888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1846"/>
            <a:ext cx="2476500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82" y="1746603"/>
            <a:ext cx="3812318" cy="51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8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Anoplophora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glabripennis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Asian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longhorned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beetle, China, Korea, 1996 feeds on maple and kills the tree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313717"/>
            <a:ext cx="3631224" cy="2177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3487135"/>
            <a:ext cx="4267200" cy="3385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13" y="3472480"/>
            <a:ext cx="3386688" cy="3356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313717"/>
            <a:ext cx="2971800" cy="2158763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78943" y="1313718"/>
            <a:ext cx="3810000" cy="2191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3473216"/>
            <a:ext cx="3352800" cy="33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8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err="1"/>
              <a:t>Popilla</a:t>
            </a:r>
            <a:r>
              <a:rPr lang="en-US" sz="2800" b="1" i="1" dirty="0"/>
              <a:t> japonica, </a:t>
            </a:r>
            <a:r>
              <a:rPr lang="en-US" sz="2800" b="1" dirty="0"/>
              <a:t>Japanese beetle, Asia, 1916, spread to 36 state, FQ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7086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19" y="3312317"/>
            <a:ext cx="3545681" cy="3545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5598319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923" y="1142997"/>
            <a:ext cx="4215077" cy="21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75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Drosophila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suzukii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spotted wing drosophila, Asia, 2008 feeds on native and managed berries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4707"/>
            <a:ext cx="3433468" cy="1983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066799"/>
            <a:ext cx="3209924" cy="2334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99" y="1066799"/>
            <a:ext cx="3124199" cy="2272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338944"/>
            <a:ext cx="5257798" cy="3561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92" y="3338945"/>
            <a:ext cx="3899892" cy="35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8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4" y="0"/>
            <a:ext cx="9115246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Lycorma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delicatula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spotted lanternfly, China, India, Vietnam, 2012 feeds tree sap and kills the tree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4" y="1168399"/>
            <a:ext cx="4103263" cy="273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14" y="1168399"/>
            <a:ext cx="2794270" cy="2794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155" y="1168399"/>
            <a:ext cx="2649846" cy="2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84" y="3902198"/>
            <a:ext cx="21336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116" y="3902198"/>
            <a:ext cx="2656561" cy="2857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330" y="3980254"/>
            <a:ext cx="4342669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Halyomorpha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halys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brown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marmorated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stink bug, Asia, 1990 feeds on fruits and veggies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2333"/>
            <a:ext cx="2949698" cy="2949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" y="3733800"/>
            <a:ext cx="3964426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98" y="1247164"/>
            <a:ext cx="2612902" cy="2486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356" y="3048000"/>
            <a:ext cx="5197608" cy="4008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065" y="1247164"/>
            <a:ext cx="3711899" cy="19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50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152400"/>
            <a:ext cx="9144000" cy="914400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i="1" dirty="0"/>
            </a:br>
            <a:br>
              <a:rPr lang="en-US" sz="3100" b="1" dirty="0"/>
            </a:br>
            <a:r>
              <a:rPr lang="en-US" sz="3100" b="1" dirty="0"/>
              <a:t> </a:t>
            </a:r>
            <a:r>
              <a:rPr lang="en-US" sz="3100" b="1" i="1" dirty="0"/>
              <a:t>Vespa </a:t>
            </a:r>
            <a:r>
              <a:rPr lang="en-US" sz="3100" b="1" i="1" dirty="0" err="1"/>
              <a:t>soror</a:t>
            </a:r>
            <a:r>
              <a:rPr lang="en-US" sz="3100" b="1" dirty="0"/>
              <a:t>, Asian Hornet, Asia, kills Asian honeybee larvae/brood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pic>
        <p:nvPicPr>
          <p:cNvPr id="19458" name="Picture 2" descr="Vespa soror hornets making off with Asian honeybee broods on a honeycomb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066800"/>
            <a:ext cx="877824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7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504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 err="1"/>
              <a:t>Vespera</a:t>
            </a:r>
            <a:r>
              <a:rPr lang="en-US" sz="3200" b="1" i="1" dirty="0"/>
              <a:t> </a:t>
            </a:r>
            <a:r>
              <a:rPr lang="en-US" sz="3200" b="1" i="1" dirty="0" err="1"/>
              <a:t>mandarinia</a:t>
            </a:r>
            <a:r>
              <a:rPr lang="en-US" sz="3200" b="1" dirty="0"/>
              <a:t>, Asian giant hornet, Asia, 2019 in Washington State, FQ</a:t>
            </a:r>
          </a:p>
        </p:txBody>
      </p:sp>
      <p:pic>
        <p:nvPicPr>
          <p:cNvPr id="20482" name="Picture 2" descr="Trapping the Asian Giant Hornet - Bug Squad - ANR Blog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267618"/>
            <a:ext cx="9133114" cy="55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4038600"/>
            <a:ext cx="293400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9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0" y="0"/>
            <a:ext cx="9108830" cy="1417638"/>
          </a:xfrm>
        </p:spPr>
        <p:txBody>
          <a:bodyPr>
            <a:normAutofit/>
          </a:bodyPr>
          <a:lstStyle/>
          <a:p>
            <a:pPr algn="l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Amynthas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agrestis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tokioensis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Metaphire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hilgendorfi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Jumping worms, Japan, Korea, 1900s, problem since 2000 feeds on organic material and destroys seedlings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2" y="1295400"/>
            <a:ext cx="5715000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15915"/>
            <a:ext cx="4310357" cy="3732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723542"/>
            <a:ext cx="4443046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0" y="4952267"/>
            <a:ext cx="476543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05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609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 pitchFamily="34" charset="0"/>
              </a:rPr>
              <a:t>Aphids, soybean aphid, invasive, exotic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7438" indent="-4572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58938" indent="-4572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30438" indent="-4572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01938" indent="-4572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2591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163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1735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307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SzPct val="150000"/>
            </a:pPr>
            <a:r>
              <a:rPr lang="en-US" altLang="en-US" sz="2400" dirty="0">
                <a:cs typeface="Arial" panose="020B0604020202020204" pitchFamily="34" charset="0"/>
              </a:rPr>
              <a:t>Adult aphids give birth to live young. Generally, aphids begin giving birth when they are 7 to 10 days old, depending on temperature.</a:t>
            </a:r>
          </a:p>
        </p:txBody>
      </p:sp>
      <p:pic>
        <p:nvPicPr>
          <p:cNvPr id="57348" name="Picture 5" descr="http://floriculture.osu.edu/archive/may97/images/may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41" y="3703637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http://floriculture.osu.edu/archive/may97/images/ma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293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4876800" y="21336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</a:rPr>
              <a:t>Green peach aphid adult and young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447800" y="5927725"/>
            <a:ext cx="2798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</a:rPr>
              <a:t>Winged green peach aphid adult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2743200" y="21336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State University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6705600" y="35814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86444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05" y="76200"/>
            <a:ext cx="3226526" cy="4302035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144000" cy="3657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14300" indent="0">
              <a:spcBef>
                <a:spcPct val="0"/>
              </a:spcBef>
              <a:buClr>
                <a:srgbClr val="FA4E19"/>
              </a:buClr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Clearwing borer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Lepidoptera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Sesiidae</a:t>
            </a:r>
            <a:r>
              <a:rPr lang="en-US" altLang="en-US" b="1" dirty="0"/>
              <a:t> 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Moth borer larvae feed under bark; adults do not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Chlorosis, wilting, and dieback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Many deciduous trees and shrubs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48070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Viburnum clearwing borer, </a:t>
            </a:r>
          </a:p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invasive, native</a:t>
            </a:r>
          </a:p>
        </p:txBody>
      </p:sp>
    </p:spTree>
    <p:extLst>
      <p:ext uri="{BB962C8B-B14F-4D97-AF65-F5344CB8AC3E}">
        <p14:creationId xmlns:p14="http://schemas.microsoft.com/office/powerpoint/2010/main" val="21950247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Invasive, native, exotic, risk??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86" y="1295400"/>
            <a:ext cx="6945086" cy="55626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Native, occurs naturally, has predators and pathogens: Elm leaf beetle, introduced, American elm, controlled by </a:t>
            </a:r>
            <a:r>
              <a:rPr lang="en-US" sz="2800" b="1" i="1" dirty="0"/>
              <a:t>Harmonia</a:t>
            </a:r>
            <a:r>
              <a:rPr lang="en-US" sz="2800" b="1" dirty="0"/>
              <a:t>, Asian lady beetle</a:t>
            </a:r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    </a:t>
            </a:r>
          </a:p>
          <a:p>
            <a:r>
              <a:rPr lang="en-US" sz="2800" b="1" dirty="0"/>
              <a:t>Invasive, high population growth, can be native or exotic; native ninebark beetle, not a lot of ninebark shrubs, locally invasive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Exotic introduced w/o predators and pathogens, high risk, high population size, lots of viburnum shrubs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928" y="2177"/>
            <a:ext cx="2130552" cy="152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928" y="1524000"/>
            <a:ext cx="2126198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574" y="3246120"/>
            <a:ext cx="2104426" cy="1800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990" y="4937977"/>
            <a:ext cx="2087009" cy="192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52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657600"/>
            <a:ext cx="8872538" cy="320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European pine sawfly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Hymenoptera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Diprionidae</a:t>
            </a:r>
            <a:r>
              <a:rPr lang="en-US" altLang="en-US" b="1" dirty="0"/>
              <a:t>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Sawfly larvae feed, adults do not feed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Various pines</a:t>
            </a:r>
          </a:p>
        </p:txBody>
      </p:sp>
      <p:pic>
        <p:nvPicPr>
          <p:cNvPr id="17411" name="Picture 3" descr=" SK_35.jpg 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0"/>
            <a:ext cx="58245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7629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8128000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Rose slug sawfly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Order Hymenoptera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Family Tenthredinidae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Sawfly larvae feed, adults do not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Larvae skeletonize upper leaf surface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/>
              <a:t>Roses</a:t>
            </a:r>
          </a:p>
        </p:txBody>
      </p:sp>
      <p:pic>
        <p:nvPicPr>
          <p:cNvPr id="31747" name="Picture 3" descr="roseslug.jpg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0"/>
            <a:ext cx="6773862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6848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144000" cy="3657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Cottony maple scale </a:t>
            </a:r>
          </a:p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r>
              <a:rPr lang="en-US" altLang="en-US" b="1" dirty="0"/>
              <a:t> </a:t>
            </a:r>
          </a:p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Coccidae</a:t>
            </a:r>
            <a:endParaRPr lang="en-US" altLang="en-US" b="1" dirty="0"/>
          </a:p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Soft scale, sap sucking insect</a:t>
            </a:r>
          </a:p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Yellowing, stunting, dieback	</a:t>
            </a:r>
          </a:p>
          <a:p>
            <a:pPr marL="514350" indent="-40005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Maple, elm, hawthorn, dogwood, poplar, linden</a:t>
            </a:r>
          </a:p>
        </p:txBody>
      </p:sp>
      <p:pic>
        <p:nvPicPr>
          <p:cNvPr id="13316" name="Picture 4" descr="&#10;bug-63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3322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7010400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Pine needle scale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Homoptera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Diaspididae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Armored scale, sap sucking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Stunting and dieback 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Spruce, pine</a:t>
            </a:r>
          </a:p>
        </p:txBody>
      </p:sp>
      <p:pic>
        <p:nvPicPr>
          <p:cNvPr id="33795" name="Picture 3" descr="SK_3.jpg  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79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720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9144000" cy="3657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Kermes scale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Kermestidae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Gall-like scale </a:t>
            </a:r>
            <a:r>
              <a:rPr lang="en-US" altLang="en-US" b="1" dirty="0" err="1"/>
              <a:t>scale</a:t>
            </a:r>
            <a:r>
              <a:rPr lang="en-US" altLang="en-US" b="1" dirty="0"/>
              <a:t>, sap sucking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Chlorosis, foliage distortion, and tip dieback.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Oaks</a:t>
            </a:r>
          </a:p>
        </p:txBody>
      </p:sp>
      <p:pic>
        <p:nvPicPr>
          <p:cNvPr id="23555" name="Picture 3" descr="&#10;kermes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508000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7571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7620000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Spruce spider mite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Acari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Tetranychidae</a:t>
            </a:r>
            <a:r>
              <a:rPr lang="en-US" altLang="en-US" b="1" dirty="0"/>
              <a:t>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Sucking, spider relatives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Suck out cells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Conifers</a:t>
            </a:r>
          </a:p>
        </p:txBody>
      </p:sp>
      <p:pic>
        <p:nvPicPr>
          <p:cNvPr id="34819" name="Picture 3" descr="bug-159.jpg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96106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667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733800"/>
            <a:ext cx="7620000" cy="3124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Forest tent caterpillar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Lepidoptera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Lasiocampidae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Moth larvae feed, adults do not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Fruit and shade trees</a:t>
            </a:r>
          </a:p>
        </p:txBody>
      </p:sp>
      <p:pic>
        <p:nvPicPr>
          <p:cNvPr id="18435" name="Picture 3" descr="&#10;bug-11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621337" cy="37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8825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657600"/>
            <a:ext cx="8196263" cy="320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 err="1">
                <a:solidFill>
                  <a:srgbClr val="0000FF"/>
                </a:solidFill>
              </a:rPr>
              <a:t>Whitemarked</a:t>
            </a:r>
            <a:r>
              <a:rPr lang="en-US" altLang="en-US" b="1" dirty="0">
                <a:solidFill>
                  <a:srgbClr val="0000FF"/>
                </a:solidFill>
              </a:rPr>
              <a:t> tussock moth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Lepidoptera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Lymantriidae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Moth larvae feed, adults do not feed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 			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&gt;60 various host plants</a:t>
            </a:r>
          </a:p>
        </p:txBody>
      </p:sp>
      <p:pic>
        <p:nvPicPr>
          <p:cNvPr id="36867" name="Picture 3" descr="&#10;bug-20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04800"/>
            <a:ext cx="49450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1843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7856538" cy="4343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Tx/>
              <a:buNone/>
            </a:pP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Spring cankerworm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Lepidopera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Geometridae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Moth larvae feed, adults do not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Defoliation, shot hole injury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Apple, elm, oak, hickory, linden, birch, beech, maple</a:t>
            </a:r>
          </a:p>
        </p:txBody>
      </p:sp>
      <p:pic>
        <p:nvPicPr>
          <p:cNvPr id="10243" name="Picture 3" descr=" bug-4.jpg 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51195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5011738" cy="4495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Tx/>
              <a:buNone/>
            </a:pP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Birch </a:t>
            </a:r>
            <a:r>
              <a:rPr lang="en-US" altLang="en-US" b="1" dirty="0" err="1">
                <a:solidFill>
                  <a:srgbClr val="0000FF"/>
                </a:solidFill>
              </a:rPr>
              <a:t>leafminer</a:t>
            </a:r>
            <a:endParaRPr lang="en-US" altLang="en-US" b="1" dirty="0">
              <a:solidFill>
                <a:srgbClr val="0000FF"/>
              </a:solidFill>
            </a:endParaRP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Hymenoptera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Tenthredinidae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Sawfly larvae feed,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None/>
            </a:pPr>
            <a:r>
              <a:rPr lang="en-US" altLang="en-US" b="1" dirty="0"/>
              <a:t>   adults do not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Hollow out patches between leaf surfaces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Birch trees</a:t>
            </a:r>
          </a:p>
        </p:txBody>
      </p:sp>
      <p:pic>
        <p:nvPicPr>
          <p:cNvPr id="8195" name="Picture 3" descr="&#10;bug-51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3">
            <a:lum bright="2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0"/>
            <a:ext cx="4435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3252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725" y="1"/>
            <a:ext cx="9058275" cy="762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Outline: Top 10 invasive insects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5" y="625525"/>
            <a:ext cx="91440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WHAT MAKES SOME SPECIES BETTER AT BEING INVASIVE?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FAST GROWTH RATE, 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FREE FROM PREDATOS AND DISEASSE, 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ABUNDANT HOST, 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GOOD DISPERSAL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Insect pests can be grouped according to the way they damage the plant.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Insects that vector diseases are the most damaging and insects that remove leaf tissue are the least.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Insect evolution is conservative so if you know the family of the insect, then most insects in that family will perform similar damage.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We will discuss how to mange invasive pests and the discuss similar species in the landscape that can be managed.</a:t>
            </a:r>
          </a:p>
        </p:txBody>
      </p:sp>
    </p:spTree>
    <p:extLst>
      <p:ext uri="{BB962C8B-B14F-4D97-AF65-F5344CB8AC3E}">
        <p14:creationId xmlns:p14="http://schemas.microsoft.com/office/powerpoint/2010/main" val="2528980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124200"/>
            <a:ext cx="7180263" cy="3276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Elm leaf beetle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Coleoptera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Chrysomelidae</a:t>
            </a:r>
            <a:r>
              <a:rPr lang="en-US" altLang="en-US" b="1" dirty="0"/>
              <a:t>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Beetle larvae and adults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		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Most elm species</a:t>
            </a:r>
          </a:p>
        </p:txBody>
      </p:sp>
      <p:pic>
        <p:nvPicPr>
          <p:cNvPr id="15363" name="Picture 3" descr="&#10;bug-36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6213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8016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7856538" cy="4343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Tx/>
              <a:buNone/>
            </a:pP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Cooley spruce gall </a:t>
            </a:r>
            <a:r>
              <a:rPr lang="en-US" altLang="en-US" b="1" dirty="0" err="1">
                <a:solidFill>
                  <a:srgbClr val="0000FF"/>
                </a:solidFill>
              </a:rPr>
              <a:t>adelgid</a:t>
            </a:r>
            <a:endParaRPr lang="en-US" altLang="en-US" b="1" dirty="0">
              <a:solidFill>
                <a:srgbClr val="0000FF"/>
              </a:solidFill>
            </a:endParaRP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Adelgidae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Aphid like sucking insect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Galls on tips of branches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Spruce and Douglas-fir</a:t>
            </a:r>
          </a:p>
        </p:txBody>
      </p:sp>
      <p:pic>
        <p:nvPicPr>
          <p:cNvPr id="100356" name="Picture 4" descr="bug-131.jpg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96106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4732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Tx/>
              <a:buNone/>
            </a:pPr>
            <a:r>
              <a:rPr lang="en-US" altLang="en-US" b="1" dirty="0"/>
              <a:t>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Eriophyid mites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Acari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Eriophyidae</a:t>
            </a:r>
            <a:r>
              <a:rPr lang="en-US" altLang="en-US" b="1" dirty="0"/>
              <a:t>	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Sucking arachnids causing </a:t>
            </a:r>
            <a:r>
              <a:rPr lang="en-US" altLang="en-US" b="1" dirty="0" err="1"/>
              <a:t>erineum</a:t>
            </a:r>
            <a:r>
              <a:rPr lang="en-US" altLang="en-US" b="1" dirty="0"/>
              <a:t>, spider relatives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 err="1"/>
              <a:t>Erineum</a:t>
            </a:r>
            <a:r>
              <a:rPr lang="en-US" altLang="en-US" b="1" dirty="0"/>
              <a:t> are gall like, foliage discoloration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Various deciduous and coniferous species</a:t>
            </a:r>
          </a:p>
        </p:txBody>
      </p:sp>
      <p:pic>
        <p:nvPicPr>
          <p:cNvPr id="16387" name="Picture 3" descr="bug-157.jpg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40640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402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733800"/>
            <a:ext cx="8940800" cy="3124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Hackberry nipple gall maker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Psyllidae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Adult psyllid, aphid-like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Plant forms gall over insect nymph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Hackberry</a:t>
            </a:r>
          </a:p>
        </p:txBody>
      </p:sp>
      <p:pic>
        <p:nvPicPr>
          <p:cNvPr id="19459" name="Picture 3" descr="&#10;bug-40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148262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689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8915400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Lace bug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Tingidae</a:t>
            </a:r>
            <a:r>
              <a:rPr lang="en-US" altLang="en-US" b="1" dirty="0"/>
              <a:t>		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Lace bug nymphs and adults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Stippled, discolored foliage, and dieback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Various trees and shrubs</a:t>
            </a:r>
          </a:p>
        </p:txBody>
      </p:sp>
      <p:pic>
        <p:nvPicPr>
          <p:cNvPr id="24579" name="Picture 3" descr="&#10;bug-55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0964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048000"/>
            <a:ext cx="9144000" cy="3810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 err="1">
                <a:solidFill>
                  <a:srgbClr val="0000FF"/>
                </a:solidFill>
              </a:rPr>
              <a:t>Honeylocust</a:t>
            </a:r>
            <a:br>
              <a:rPr lang="en-US" altLang="en-US" b="1" dirty="0">
                <a:solidFill>
                  <a:srgbClr val="0000FF"/>
                </a:solidFill>
              </a:rPr>
            </a:br>
            <a:r>
              <a:rPr lang="en-US" altLang="en-US" b="1" dirty="0">
                <a:solidFill>
                  <a:srgbClr val="0000FF"/>
                </a:solidFill>
              </a:rPr>
              <a:t>plant bug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Hemiptera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Miridae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Plant bug nymphs and adults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Stippled leaf discoloration and distortion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 err="1"/>
              <a:t>Honeylocust</a:t>
            </a:r>
            <a:endParaRPr lang="en-US" altLang="en-US" b="1" dirty="0"/>
          </a:p>
        </p:txBody>
      </p:sp>
      <p:pic>
        <p:nvPicPr>
          <p:cNvPr id="20483" name="Picture 3" descr="bug-136.jpg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52832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0257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7518400" cy="320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Cottonwood leaf beetle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Coleoptera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Chrysomelidae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Beetle larvae and adults feed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Defoliation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Various willow and cottonwood</a:t>
            </a:r>
          </a:p>
        </p:txBody>
      </p:sp>
      <p:pic>
        <p:nvPicPr>
          <p:cNvPr id="22531" name="Picture 3" descr="adult75p.jpg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0"/>
            <a:ext cx="40481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89605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7078663" cy="320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>
                <a:solidFill>
                  <a:srgbClr val="0000FF"/>
                </a:solidFill>
              </a:rPr>
              <a:t>Black vine weevil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/>
              <a:t>Order </a:t>
            </a:r>
            <a:r>
              <a:rPr lang="en-US" altLang="en-US" b="1" dirty="0" err="1"/>
              <a:t>Coleoptera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/>
              <a:t>Family </a:t>
            </a:r>
            <a:r>
              <a:rPr lang="en-US" altLang="en-US" b="1" dirty="0" err="1"/>
              <a:t>Curculionidae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/>
              <a:t>Weevil larvae and adults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/>
              <a:t>Root and leaf damage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</a:pPr>
            <a:r>
              <a:rPr lang="en-US" altLang="en-US" b="1" dirty="0"/>
              <a:t>Yews, many other perennials</a:t>
            </a:r>
          </a:p>
        </p:txBody>
      </p:sp>
      <p:pic>
        <p:nvPicPr>
          <p:cNvPr id="30723" name="Picture 3" descr="image003.jpg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6035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7485063" cy="320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White pine weevil  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Order </a:t>
            </a:r>
            <a:r>
              <a:rPr lang="en-US" altLang="en-US" b="1" dirty="0" err="1"/>
              <a:t>Order</a:t>
            </a:r>
            <a:r>
              <a:rPr lang="en-US" altLang="en-US" b="1" dirty="0"/>
              <a:t> </a:t>
            </a:r>
            <a:r>
              <a:rPr lang="en-US" altLang="en-US" b="1" dirty="0" err="1"/>
              <a:t>Coleoptera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Family </a:t>
            </a:r>
            <a:r>
              <a:rPr lang="en-US" altLang="en-US" b="1" dirty="0" err="1"/>
              <a:t>Curculionidae</a:t>
            </a:r>
            <a:endParaRPr lang="en-US" altLang="en-US" b="1" dirty="0"/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Weevil larvae and adults feed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Leader dieback 				</a:t>
            </a:r>
          </a:p>
          <a:p>
            <a:pPr marL="457200">
              <a:spcBef>
                <a:spcPct val="0"/>
              </a:spcBef>
              <a:buClr>
                <a:srgbClr val="FA4E19"/>
              </a:buClr>
              <a:buFont typeface="Times" panose="02020603050405020304" pitchFamily="18" charset="0"/>
              <a:buChar char="•"/>
            </a:pPr>
            <a:r>
              <a:rPr lang="en-US" altLang="en-US" b="1" dirty="0"/>
              <a:t>Pine and spruce</a:t>
            </a:r>
          </a:p>
        </p:txBody>
      </p:sp>
      <p:pic>
        <p:nvPicPr>
          <p:cNvPr id="35843" name="Picture 3" descr="&#10;bug-94.jpg                                                     000A0AC7big hard drive                 B6A462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0"/>
            <a:ext cx="521493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6316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305800" cy="1524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What is IPM?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96630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56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26" y="274638"/>
            <a:ext cx="5436326" cy="7921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Invasive, Exotic, Native = risk?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8686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beetle family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Buprestidae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flatheaded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bores or metallic wood boring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beetles includes: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Twin lined chestnut borer, native,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follows oak wilt, low risk,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Emerald ash borer, exotic, invasive,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high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Flatheaded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apple tree borer, native,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follows stress, low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Bronze birch borer, native,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European birch high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88" y="3665307"/>
            <a:ext cx="2818311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866" y="0"/>
            <a:ext cx="2857500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866" y="1678359"/>
            <a:ext cx="2857500" cy="2016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980" y="5048250"/>
            <a:ext cx="2868386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62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+AAAALBCAYAAADYoMtaAAAgAElEQVR4nOzdd3hUdb4/8Oja1rp2V0Vl7717d693Xbe4d/d3d28QRBAFqZNACL0FIqhI7x2kF1G6KCgdJKEpHUJNpvfJ9F7T65T374/JnMyZkkx6wM95ntejzJxz5sx3zpyc93xbklwuByGEEEIIIYQQQlpW0q9//WsQQgghhBBCCCGkZSUlJSWBEEIIIYQQQgghLa7ND4AQQgghhBBCCPk5qPmfhx9E0n+/hqS3fksIIYQQQgghhJDmxgTwJx9FUre/IomTTAghhBBCCCGEkOZGAZwQQgghhBBCCGkFFMAJIYQQQgghhJBWQAGcEEIIIYQQQghpBRTACSGEEEIIIYSQVkABnBBCCCGEEEIIaQUUwAkhhBBCCCGEkFZAAZwQQgghhBBCCGkFFMAJIYQQQgghhJBWQAGcEEIIIYQQQghpBRTACSGEEEIIIYSQVkABnBBCCCGEEEIIaQUUwAkhhBBCCCGEkFZAAZwQQgghhBBCCGkFzR3A7x/YGc+P7s14avgHMde7N6UTfjXsfTw/ujeeGNaD9dx9qZ3x+0+GIHneRLy7eDL+e/IwPDOyF+5N6cSs88CgLnh2ZC/Wa7Fed0RP3JfauUHH/ovUt/Hi2L5t/6EQQgghhBBCCLn7tEQA33YuCye413GCex19V82Jud69KZ0waP1CHLt1BX+ZNpp5/L8+HYp1Jw7ihlKCPI0CBqcdt9VyHL15GT2XT8cvUt9GEicZr01IwfqTh5jXifTD7avYdi4b47atxm8yByZ07G98NhwbTx1u+w+FEEIIIYQQQsjdpyWaoN9USRFa0jYsirve1D1foryqEn+flYEkTjL+Mm00xAYNXMVFGPrFUrySMQAdJ6Rgyp4v4S4uwtKje/BQWlckcZLx6zF9cZp/EwBQUlGOj7/eiI6ZqeiYmYpB6xdh/sFd0NgtKKkoh8ZuwfS9X0XVtEdacHAXSirK8ebUkW3/wRBCCCGEEEIIubu0RAC/rhAzAXzguoVx1wsP4A8Pfhe7LpyE3+/H8mN7Wevdk9IJPVfMwMdfb2QC+POje+ME9zoAoLCsBH1Wzora/4tj+uK7qz+h2utFldeLrWez8PTInjGP5T8nDca1muP+9vKPrObuhBBCCCGEEEJIk7WXAP76p0NxK18GAPho57qodR8c9A7e+Gx4gwJ4EicZD6V1xbZzWfD6fACAlcf34f6B7L7hoebwBaUlAABHUQH+NG1U2384hBBCCCGEEELuHu0lgP9xyghwNUoAwEUJDy+M6RO1/oOD3sE9NTXTiQbwJE4yXp3AAV+rAgCUVlag84KPWc8/NvQ97Ln8I+yFHnh9PlR5q7Hs6F6mvzkhhBBCCCGEENJk7SWAvzi2L87wbwEAfH4frsiE6Lp4ctwQ3JAA/uCgd7D48DfMMZ3i3WQ9/7uP0yE367HkyLdwFhciEAjgpkqK1z8d2qyFvfzYXqht5rj/jufXY/tCbTOj/5q5jXpdtc2Mlcf3xXxu69ksyEw6qG1mXFdKMHn3F21/UhJCCCGEEELI3ai9BPAkTjIytq1BQWkxwheuRoFeK2biiWE9cA+ntl92QwJ4EicZgzYsgs8fbIZudjvx3KgPmee2nD2Owzcu4VfD3sc1hYipKU/ftIT1mk214/wJAIj773heHNsXeqcNnLXzsPDQ17ihlDTodQFg98XTUY8vPLQbVd5qZGxfgzenjsQ5UR7EBi2SOMn4n5njkCMX4ZWMAXXuuzHHQwghhBBCCCE/S+0pgD8wsAum790CiVHLCuHVXi+O3ryM5HkTcV9N/+2GBvB3F0+GxeMCANgKPfjdx+lI4iTjlfED4CouRMa2NUjiJGPgugXM6x6/nYMn48xj3hj1BfB/zB6P9E1L8LeZ45C2YRG6LfkMD6a9g4fTuyF90xKkb1oCe6EHruJC/O+cCcx2vVfOQvqmJei9chZ+Ofjd4PvKGIABa+Yhef7EuAF8y0/HEQgE0G/1HLw6nsM8/nB6N3z103EAwORvgjXivxr2Pros/ASDNy7G4I2L8f7y6ej1+cyo43ln0adI37QEA9bMw0vj+iGJk4w3p45E6roFSN+0BP1Wz8FvJw1u+xOfEEIIIYQQQlpbewrgSZzgPOL/mJWBDScPw1boZvbj8/shM+nwXzXNwhsawHssmwpHUUFUAF+bfQBqmxnPj+6NJE4yHh78LkQGDQCgoLQEneZParbCri+Ah/69++IpXFeIYXY78fK4/uiQMQAAsOP8CTiKCuAqLsK/5n6EJE4yJu5cD2dxIW7ly6CyGrHw0G48PrQH9l87D7lZj/NibtwAPnXPVyivqkRpRTlO8W5g3LbVeCS9Gx5J74ZtZ7MBAFP3fIUkTjK6Lp6Mk9wbyNyxDtl51+AoKsCqrH2s4+m1YiZ0Dhty1XII9WrsunAKTwzrgesKCS5IeFibfQD2Qg++u3q27U98QgghhBBCCGlt7S2Ahzw8+F288dlwJpSGlh3nTyCJ0/AAnrZhEXx+PwDA6HLg8aHv4TeZqdDaLZi7fwdr3Um7NjCvFyu4NlaiAfy5UR9i7NbVCAQC6JiZygTw4ZuXQ20zQ++0MdsIdfkwuh14bvSH2HvlJziLCvDyuP6oqKrEpK834sWx/eK+j8eGvIelR7+Fu6QIfr8fJRXl2Hr2OJI4yUjftAQA0DEzFUmcZDyS3g3DNi/D3is/QW0zIxAIRB3PF6ePwu/34/nRvTFhx1oUlpXilfEcVFRVwllUgCM3L+HP00YxNeOEEEIIIYQQ8rPSEgH8spTfoAD+p6l1T/k1dusqVHmrAQBKixFJnIYF8AcGvYNFh3Yzx7T9XDbu4XTC5G++QFllBb67ehZrsvYztp3NYoX+338ypFnKZfu5bAQCAebfO86fgN/vZ/07FMjDA3BdATzfZoLX54PeaWN0yBjABOQkTnK9PyQ8PvQ9bPnpODwlxajyVke9fhInGcnzJ0LrsOKaQoxZ32+LeTzbz51AIBCIOpavfvoBRpcD5VWVqKyuwlc//dD2Jz4hhBBCCCGEtLaWCOBf/nisQQE8iRPsd/xIereY6z014gNcqgn1hWUlSOI0LIC/NiEFQr0aQHCO73/7aCBeHNsPZ/i3cF0pxu6Lp1m+uXQGOXIRU2P+/dWzzTIl2bKje1Ht9eKfczKZ4ze6HMzzjQngN1VS2Ao9+PusDPRYNg2p6xbgpXH9UFhWghXHvkOXhZ/EDeB/mzEWgzcuxptTR+LZUR8iO+8aCkpLol4/iZOMwRsXIxAIoPuSKeCsnRfzeNZmH4DP58O/5n2E/5v3EQatX4hH0ruBs3YeJu7cgO1ns1FSUQ65Sd/2Jz4hhBBCCCGEtLaWCOAjv1zBBPDFh7+Juc6Dg97B5jNHobQYkMQJTgXWfekUPDCoS9S6Tw5/Hz8JbwMAsvKuIYmTeAB/KK0rttQMKFZSUYaxW1fhHk5w4DKt3YJ/zB4fc7t3F0+GwWUHAJg9Trw1Y2yTy+X1ycNwXSGG3KxHdt41qKxGDNm0hHk+kQB+8PpFFJWXYdCG4A8b7yz6FDqHDXKzHlq7BUduXsYvB3fF8mN7oXfacPz21bgBfMyWlVDbzOBrVTiemwO1zYwRNbXm3ZdOgb3Qg501Tf67LfkMZrcTeRoFrsgEMY/nzakjkadWQG03Q2bS4aKEh2dHfYhdF04i32rCNYUYjqICbDh5qO1PfEIIIYQQQghpbS0RwF8a1w8ifXAgs+LyMvz7R4Oi1vnHrPFQmA2Yf2AXkjjJ+OOUETjFu4m3Ywx69p+TBsNTUozyqkp0XzoFSZzEAvhvMlOx58pPqPJWo7CsBHP378Aj6d3w2JDu2HPlR5zi3cRTI3rGfA9PDn8fR29dBgBUeb1YcuTbZimb50Z9iI4TUtAxMxUvj+vPqll/ZmQvpsb50SHd0TEzFfeldsYvUt9Gx8xUPDqkO54a0RMdM1PxdNhxvzyuPzpmpuLV8Rxm1PaH07vh1fEcPD+6NzpmpuLZsGnXQn45+F28OLYfOmamMkE/dDwPpr2DDhn9mdHRH0x7By+P64/XJqQw28Q6ntDrvTYhBc+O6oV7Uzrh8aE98Mr4AcwxPj70vbY/8e9wfVbOhtpmZsSb5538/Px6bF/WuVEXmUmH82IuVh7/Hq9NSGnzY0/Ew4PfxZx9O9Bj2dSo5y5IeKz316GeaRTbsvxz1XJk513D7H3bG7S/KzJBm5VvQyXyeUSWS1ufXyF/nT4GWbk5bf55tLT2+n7ulvJv6Pnd3N+HSbs24HhuDrgaJfKtJqhtZsjNelyWCrD9XHablw8hP1stEcDvSemEnsunQ2U1wuvzwex2YtKuDfjdx+nokDEAk77eCIlRi6zcHCYAv/7pUFyRCVFUVoqp336J304ajA4ZA9BrxUwozAaUVlRgddZ+ppn6r8f0xWneTQBAUXkZRm9Zyaw/aP1CbPnpOMweJ4rLyyA3GzBgzTzcPzBYu/7bSWlwFhVi3NbVuCcl/jzfwT7ilQCAWyoZXq8ZgZ2QthZqIRFamnOwQHJnC7WYaeiisVvwxykj2vz443k4vRteHNsPN1VSpgVO5Dpqm5n1nkI/aLbn8vf7/eBpVei66FPcG+PvUeT+wrsgtXb5NlQin0fk0tbn2VMjeiJ13QJYC9wxj6e1Po+2Ol/b+v3cbeXf0PO7Ob4P9w/sjJ7Lp0NcM6NPXUtFdRUWH/4GD9dMYUsIaSUtEcCTOMn4RerbeGvGWKzJ3o+LEj74OhVkJj0E+nxckvCx7Oge1tzTj6R3Q4+lU7Hz/Mmo9bPyrmHcttV4YlgPZv3ff5KOg9cvgK9TsdzOl+E0/xaO5+Zg/clDGPbFMtZc3vcP7Iz5B3chRy7Ch5/PjHnDk8RJxr0pndBv9RxcU4jB16lwQyXFqC8/xwMDo5vIE9LaKICTeBobwAHA5HLgvycPa/P3EMtn32yGu6SIOda7JYCHFpXViPeWRtc6t1bgSKR8G+pODOBXZAJUVlfHPZ47LQA29Hxt6/dzt5V/Q8/v5vg+/HNOJhRmAwKBQNT+Yi1V3mosP7YXv6QQTkjraakAHu61CSn409SR+PusDPx52ih0nJASd1Cz+wd2jlo/VvPpJ4b1wBufDcefpo5kef3ToXhhTB88OfyDmOH6/oGdmXVfyRhQZwB/eVx/vDmldt+//2QI7hvYue0/NPKzRwGcxBN5g+oqLsLwzcujLDu6BxclPHh9Xtb631460+bvIZbIKSnvlAAeq/znH9yFXLUc5VWVrHXl5ugBKh9J78balrN2XpuVb0P1XzOXdeyPDuketU7k0tbnWX3H01qfR2tpb++nvvKnAF63R4d0x64LJ5lBhAGgqLwU50R5mLBjLYZvXo5Fh7+B2maGP3ydslIM3bS0zcuLkJ+N1gjgJGj5sb1Mvx65WY9dF06xaud/jmZ+vxUykw4SoxY9V0xv8+O5U1AAJ/EkeoP6UFpXPDOyF07xbrDWz7eZ2vw9xHKnBvBY5f/AoC54bnRvzPxuKzPFJgAEAgGsyT7Qbsu3JTQ1cNztx/NzU1/5UwCv24tj+8JZXMBsX15ViXkHduLpkT2ZCqcHB72DF8f2g8SgZb3WLZWszcuLkJ+NlgjgldVVuKYQMULzbM/etx0D1y1AlwWfoENGf6am+tEh3ZulZvkXqW/jwbSueHRId/xq+Pt4dtSHeH50b3TIGIAOGQPw9oKPwVk7D2kbFmHpkW+xNvsA1mYfwJGbl3FdKWYR6PJRVlnBujh9/sP3TWqiEz7K+fvLpsFVXIgNJw+3+If85PAPcDz3Kjhr57fo6wzeuBhys6FB28hMunb/B7Q9SjSAPzvqQ2w/lw2RQYPSinJm/SqvF0aXA1l5OXhxbF88lNY15vbhgWb45uV4bnRvZOXmwOhyMMHBVVyIg9cv4P/NHo97U2K3bPnl4K4Ys2UlrsgEsHhcrGP3lBTjVr4M/VbPYXUzCQlfOmam4jeZqdh0+gg0djN8fh8AoLSyApelfPxxyoiYtWzhnhjWA31WzsYtlRSlleVR5fHSuH5xp0R8dEh3/GHyMJwXc2Er8DA1CFVeL2wFbpwX5eGlcf3qPIZ7Ujrh6RE9MWXPl5AYtUw5lldVQmO3YPu5bLwwpg8eGPROo86Nht6gRq6vdVhjrvdQWle8OLYvsnJzYPG4mLIPfX79V89lDQ7ZXNsn0qQ7dP4nEsDbW/kvO7qHVVultplZ518i+7t/YGc8N6o3tp49Do3NgvLK2pr1gtISiAxqpK5bgGdG9mpS+UZ+H/84ZQQOXLuA4vJSAIDOYcPCQ7tjXj/ifR6Ryy9S30bvlbPA1Sjh9fkQCATgKSnCsVtX8PtPhjS6vOv7gSHy+VhL+Kwk9b1eEicZT4/siTn7tuO6UoLCshIEAgEEAgEUlpXghkqCuft3xP3OhB/P7oun8fjQ9zBu62pwtUqmvAEg32bG9L1b8PSInnWOadPY8zXy+XtT3sY/Zo3HgWvnYfE4mcfdJUXIzrtW59+TujSl/O8f2BnPj+6NrLwcFJeXMcdzXpRX7/G09PUgcmnu9ev7PA0ue9z3P3vfdta67pKiRr1HQkgjtEQAd5cUwVrgrpOruAgGpw1nhbn4+sIpTN3zFfqumoP/mTkOL47tW+e82/ekdMJjQ7rj3z4aiDemjEC3JVPQb/UcTNi+FosOf4Md507geG4ObqvlkJl0qIho5tfYpTkD+KvjOTgv5kJrt7DWeWfRp0jftAQD1szDS+P6IYkTDFt9Vs7Gh5/PxICw5mEvje2HD5ZPR/qmJUjbsAhdFn6CBwe9g4fTuyF90xJw1s5H/zVz8fHXGwEA285m49Eh3Znnuy+dAs7a+UhdtwDvLPoUfVfNRtqGRfjrjDFI4iTjzakjkbZhMdI2LMIfPhvOvG76piXouWIG3l82jVn/N5mpzFztfVfNiXrvL47ti36r5yB94xIkz5+IJE4y/jF7POyFHriKC/G/cya0/ZfhDpJIAP/ztNEQ6tT1ntfOokJM2/MVHosxOn34DfTmM0chNeni7sfkdiB945Koffxy8LtYfmxv1A9akUtldTV+uH0Vr03gsLYPX8ZtWw2N3Rx7BwDKKyux7sTBuOX2l+mjcfx2DquPYeRSUlGG1Vn78dzo3lHbrztxkBVuYi2lFeVYk30g7o1196VTkCMXwevzxdw+EAjA6HLgo53r8WBaw2/6GhoAOWvnsda/oZRErfPsqA8x78BOOIoKEG/x+X24Khcx14/m2r65A3h7K/8XRveB1mFl1i+trEDGtjUN2t+/5mZCZtLBH/Aj3uLz+3BbLY/q49+UAH6afzNq3fMibszrB5BYAB+zdRUToiIXe6EH7y+b1qjybu0A/tfpY3BDKal3n1flwpjTnIYfzwUxD3uv/IRqrzfmPrw+Hy5LBTG76zX1fI18fvjm5bAWsH9EDV+cRYUYu3VVg4+jseVv8bgwcN0CKC3GmH2e6zuelr4eRC7NvX7059mf9V5KKsqZH2hirb/74mmWhr4eIaSRWiKA9/p8Jt5bOrVOfVfNZvocjfhyBabu+Qpz9u/A8M3LkbpuATrNn8TUAtw3sDN+/0k6eq6YgU+/+QKbzxzFwesXcEnKB1ejhK3QjdKIm/ui8jIoLAYoLAb8cPsqfrh9FXuv/IRVWfvx+Q/f4/Mfvsfiw99gzNZVMftHxvLWjLFNqqkPD+Chf1d5vbXltmImdA4bctVyCPVq7LpwCk8M68H8kcmRi1BYVoKPv96IJE4yPvt2M7Jyr2H89rW4oZRA77DhpXH9mD9QPK0Ko776HJ99sxkAsOP8CTw6pDvz/K18Wc0xVENs0OLozcsoKivFGf4tvPHZCFyViyDU5+NWvhTnRHl4vebGDQDyrSbsvfITispKcV6Uh3/7aCAu18wPHtmH7LEh72HH+ROQGrXI0yigtBjRfekU/HNOJhxFBXAVF+Ffcz9q+y/DHaS+AP7vEwfhrDCX1ccr3hIIBKC0GPDPuZlRrxN+A13lrYa/nkFdPKXF6LNyNmsfU77djIqqqnqPAwB8fj9WRUypFr5Efs9jLbYCN95Z9GnUe/nDZ8NxVS5M6DiKy8uw7NheVk1krxUz4SwuZNZxFRfi091fYNy21TgrzGU1JbYXetAjIigkcZLRaf4k5FtNCR2DvdCD0VtWNvjcSDQg/MfENEzYsRZGt4NZ1+vzYtb321jrPZTWFXP270BBaUlCx31bLcdbYSG6qds3ZwBvT+Uf8uTwD3BOlMesX+31YunRPQnv7/GhPXD4xiXmu+n1+XD8dg6Gb16OzWeORYXZQzcu1nm8dZVv5PexKkYgDP8xtTEBvL4fzC0FLmY60oaUd2sG8L9OHwOuVlnv9RIA/IEA+DoV/jZzXNzjqfZ544bv0OL1+TB3/85mP18jnw9vSRVrCQQCyJGL8PtP0ht0HI0t/4rqqpofn2KXdSAQwGWpAL+dlNYm1+PIpbnXj/TCmD4whV3T/YEAbIVu7Ms5h6l7vmqW6QUJIc2gJQL4/8wch7/NGMsYvnk5Ju5cz8jYthrJ8yYyz/9l2mg8N+pDPJTWFQ+ldcWTwz/Av+Z+hEm7NmD3xVPQOKywFLjgKQ3OBR76lVNjt+CmSor1Jw9hzr4dGLR+ETov+Dg433TNfNUvju2Hp0Z8gKdGfIAnhvXAw4PfxS9rPJTWtVFNthorVgAP//cXp4/C7/fj+dG9MWHHWhSWleKV8RwAwMHrF/HCmD7QOayQGrVI4iTj6RE9Mev7bTh66zKsBS4EAgHWH6iPdq7HvSmdmH+HbjhC/5709UY8PvQ9AMCBaxfw9Iie0Nqt0NqtGLhuAaq9Xvxtxli8OXUkyqsqkbpuAZI4wT8Q+6+dx1M16+tqmqxGvp+Ql8b2Q2FZKSZ9vRHPj+4Nn9+HDaeCTe/VNjM1QW+E+gJ4/9VzmRrnQCAAtc2MlHUL0DEzFX+cMgInuddRUV0biovKy9Bv9dyo14m8gQaAwtISzPp+GzpmpmL7uWxW8ASAG0opax+h6WSAYIjfeeEEM/f88mN7WSMvA8AlKZ+1feTi9/shNmjRb/VcdMxMxSneDdZAYtU+L1Yc+y7qvSw4+DUqw95zcXkZDt+4hI6Zqei5YjquKcSsmgNXcRFr3uJ1Jw4xzaYB4NPdX+AXqW/jnpRO+Mu00bimEMHiceGCmIcNJw/HHE38BPc6q5bGXVKETaePomNmKsZvXwuFxcB6r2a3s8HnRuQNqtfnizkPtdntZN1Me31efPnjsajm9y+M6QO908Yct8/vB1+nYsr/64unWJ+h1+dj9WNu6va/SH0bHTNTceDaBdb7mrrnK+Y8CtX81Rf42qL867u+3ZvSCRnb1jDr+/x+fHHmaML7e2lcP1bINrkdzNgij6R3w+LDu1FYVgqeVoV9OecwZgu7NrAh5Rvr+xi+6BzsY2tMAA8EAlCYDXG/336/H1/+eKzB5V1fAH9mZC90zEyNOp5QGXTMTMV9qZ3rfb2nRvTEZamAFQiLy8uwP+c8/jhlBN74bDj25ZxDUdhn5g8EcEUmZJVzrEBaXF7GnK8zvtuCgtJi1vNqe8PnjW5oAAeCP7xckvDxl2mj8edpo3BLJWV1oygsK0Xf1dEt4erS2PIPBAIor6rEBTG3juMpQd9Vs6NeszWuB5FLc68f6bEh3fHNpdOs9w8EvzflVZVwlxRBqFfj8I1LmLRrQ4P3TwhpJi0RwEMXxSpvNYrLy5gm6QaXHedEufjm0hl8snsjeq2Ygbemj8VTI3riPyamIX3jYnx7+QxMbgfKqypRUFYCR1EB1DYzsnJzsOzoHgxcvxB/nT6G1RT8npROuG9gZzyU1hWPD+tR0/+7F54f3RsvZ/RHh4wBeOOz4eizclbMPuAbTx/BeRE3qh94pAk71jaqCVJIeEB9YFAX7Ln8I0orypnnt587gUAgAL3Txgj9sQmv4QkF3gk71qK0ohxZudfw9cVTzB+reIE73r8j96932pC+cQkCgQDMbidzLKGa7VjrR76/cB0yBsAfCDCvFwgE8PXFU1Hbk8TVF8Bfm8DBzO+24titK7ihlOD95dOinj8v5rL2kcigViUVZVHNzGd8t5U1mnNpZQXGb69tQjtk4xLsOH8C15USLD78TdRrTNi+lvUakedD5JKrlrOef3pkT1ZTz0AggB3nT7DW+eOUEeBqlKz3MWBN9A8OZwS3Wa8Vvp/Q9zO07Ms5h44TUhKeP/XDz2fCU1J7w+woKmAF/BBVRI3M3P07GnRuNGYaLJ/fj++u/IQOGf2j9rc2+wBr3atyYdQ6vT6fyarhlhi1TI1eU7cPaeogbG1V/olc3+r6PicSkMLPS09pMXqvnIUnhvZo0A/MiQ7CFrkUlBbHXbcxAVznsKLLwk+Y5x8d0h3bzmaxfugzuuxMK5fmCuDxjqehn+8fp4xkPV9UVoqxW1dH7Wf0lpVRrULmhdVgRx5v6Af58H1sOHmItU6Vt7pB52qi51f44vP7osau+de8j6AO6xrk8/sx9IvGjajd0PKPdTz/mJUBubk2PFd5vRi8YTFrnda6HtT3fpq6fixvTh2J60oJ6wfjeIuzqBBLjnyLZ0d9GHdWIEJIC2iJAH5JysfeKz9hyZFvMHTTUnRZ+Ak6Tkhhwut9AzvjdzVNylf88B1+EtwGT6tErlqOH25fxRdnjmLSrg14b+nUqFqkXw17PzhN2bRR6DR/EvqsnI2hXyzD5G++wNKje7D/2nn8cPsqbuXLIDPpUBQ2WElTl+bsA548fxK0DivO8G8xz6/NPgCfz4d/zfsI/zfvIwxavxCPpHcDAJwT5eHtBR/D7HYiT61AEicZ285lIxAI4I3PhmPp0W8BNF8AH7BmHsqrKjFw/UL8aeoopG1YxNw8xVo/8v2F+/XYvrAVeLDi2HfoNH8Sqn1efP7D91Hbk8Q1ZRT0v04fgx7LprKavYafD+Eib6BP829GrfPMyF64rZYz6y1Frp4AACAASURBVFR7vVh+bG+9x/HKeA7eXvAxMratZr1GfQF8ddZ+1vMPpXXF6qz9dZbH+8uDgx6GlqsyIf79o0FRx9R31RzWfsQGDfPc+pOHWLUKldXVEOjysfHUEfT6fCbemjEW9w/sEvf9zjuwk9X3fPu57JiDtX2yexPrGE5wrzfo3GjsPNSV1dU4K8yN6oMtMmhY68VqKfGbjwYyY0AAgKukCL0+n9ks24c0NYC3Vfm3dACPrAH3BwKweFw4cvMyhmxagrcXfMyMJ1KXxgbUQzcuxd1nYwL4xlNHotZJnj+R1U++uLwM/Wt+QGtvAfx6RL/vH25fjVs+R25eZq17QyWJe7xX5UI8O4o9iN7bCz6u93iber5GPl9SUR7VFPulcf3wY8SPl40dRb+h5R/reJ4f3RsnuNfrPJ7Wuh409PNp6ucZ8taMMdh46jBMbkfc/u2hJdiqTIMPltNMNIS0mpYI4B0zU2PWFL86noPBGxfjqx9/wLFbV3Dw+gWsyT6AoV8sQ5dFn+K/Jw/Dr4a9z6z/wpg++MesDPRfPRdz9+/A5h+P4cjNyzgv5kKgy4fOYY07WEtLLM0VwHecP4GT3Bu4nS/H2/MnMc+/OXUk8tQKqO1myEw6XJTw8OyoDwEEf/HPVcthL/Sg66LJSOIkY/reLSipKEOOXARxzU1urAD+/OjeUFmNOCO4hadH9EwogL+c0R/7cs5D57CCp1VCoMtH8ryJcddP4gSnFKuoqor6hTjUB1RlNSLfasRNlRR/qPlhhQJ44zQkgHde8DEmf/MFVhzbi201I6I7iwqi/ignEmg+jAhFSZxga465+3cy6/gDAWw7lx213n9MTMPoLSux4ODX2HT6CM6J8mBw2qP6fNYXwMMHBEy0PAauX8jqQ6mymrDj/ImYwpfCshJmH8O+WMZqNhr+fgtKSyA2aLH1bFbcfoJfnDnK6pN/WSaI+fr7cs6z9i/Uqxt0biQ6D/ja7AP4SZgbdQ09L8pj7S+yz2e8cgtvrllZXY20DYuaZfuQpgbwtir/lg7gT434ABclPMRaKqqroHfacJJ7A/MO7Iw5y0BDyjfW93HBwV1x99mYAB7r+/30iJ744fZVZh2vz4chm5Y0qLxbK4AXlrFrtT/asS5u+US2/gm/3kQe74KDX8ccibu+423q+Rr5vLXAjdcmpDS6fOvT0PJv7PG01vWgoZ9PUz/PSF0XT8b0vVtwUcKD0WVndeeIXPJtppgDAhJCWkBrzAP+24lpWJ21H6f5N7Hyh+/RZ9VsdBg/AM+M7IWHw/ob/iZzINI2LMLaEwdwRSaE0eWAo6gABWUlqPJWxxzhsjWXpgbwUB+njpmpeG1CCl4Y3Seqyc/zo3szzz87qhfuTekEINjnukNGf7wyvraJ1GND3sOr4zl4bUIKXs7oz/SRCvXpC/2ae29KJ7w4ti9enZAS8/nwPn6hKduSOMn41fD30XFCCjpmptZMw9GlzvUfG/IeXpuQErO25ZeD38Ur4wfgtQkprNGlw7cniUskgHdfOgXnxXlwFhWirLIS1T5vnd+hpsyrXNfxPDb0PWw6fQRqmxklFWWorK6uc3C4+gJ4Y8oj8vlEl0AgwDqH1504GNXnPXzx+/0oLi/DKd5N/GnqKNYxJDLIUKxFF2dasHgSDSS/HPwunh7RE2/NGMvqg11aUY4JO9bGLf9ElkBYl5Ombh+v/Bp6vra38o93fkZ2oahvf/ekdMK7iydDbtbH/X4HAgFUVldDZTHi091fxDyGxgbUukJ9YwJ4vH3FO772FsAjP4N4UxomcZKZFm6hJfx601zH29TztbnLtz5NLf9Ej6e1rgf1vZ/m/jxjuX9gFzwzshdeGtcPf5g8DNvOZkFu1kc1UQ8EAth9iUZCJ6RVtEQAvyelEx4Y9A7+69OhmLb3Kyw58i3+PG00HhjUBfcN7IzHhnTHc6N7443PhmPC9rX49vIZmMPmk2yvS1MDeGMBDWtiTO5s93A64bGh7+GZkb3w6zF98esxfaPWqStw3pPSCX1WzmYGPwsEAqj2eWErdIOnVeL47RwsOPh1o/qAvx5jYLG6juexoe/hpkrKPB4IBJgZCs6Ludh5/kSD+4A35PXjPV9aUc4aa6Euka/19IieOJF3nRmrInKwm9ByPDeHGQwriRN9w+cqLkro9a8pxA06fxoaAJ8Y1oNVu+jz+7HpdG0z4Mgl0XILHzOiKdvHK7+mBvD2Uv6/GvY+q7lstc+Llce/b9T+1mQfgNSoQ3F5Wdwf3ArLSmNOFdkSgY8COOocI+Lhwe+y1qUA3vTyT/R4Wut6EPljc0Pef/j5kKhHh3TH0yN64oUxffDyuP51nn9pGxYh38bu487TKhv1uRFCGqglAvgvUt/GaxNS8J+TBuP+gZ1x38DO+O2kwei25DNM3Lkeuy6chFCfzxqR+E5Y2iqA7754GmMaMf0FuTM9NeID7Ms5h1v5MlgL3FDboke2rStwPj2iJ64pRMxzVd5q7Ms5h//8eDBrH40JNMuORvftvn9gF8zZt4NZxx/wY8vZ40jiRA/AJTFqo5oW13dDFbnEKrOEmqCHNb374fZV/Gr4+zH3lag3PhuBKd9+iU2nj+AE9zpshR7WzZa7pAivhLXu2HzmGOv52fu219lnvLGauwl05NRvv500uEHH09Ttm3K+hge+9lr+z476EHydilm/vKoSn+ze1Oj9PZTWFekbl+DzH77DrgsnobKaWDMeeH0+rM0+2KjyTeIkI3Kp61gaE8DfnDoyap2nRnyAY7euMOtU+7zMYJCJlE/k9k15fw1tgp4Z1pok0vjta1jrFpaVtujn0Zjz9W4N4K11PQifuhJAzNkxQl7/dGjc8yFRO86fwFW5CHqnHZXVVXWef0mcZAxYMzeh8iSENLOWaoJ+38DO+N3H6RizZSV2XzqDHIUItgJ3mzcjb8rSVgGc/Lx0yBjAahrmKCqImld51fF9zPPBGsvaaYteHtefmYIMiN1H7pXxnEYNwhY5RVgSp2YQtnwZs06114ulR4LzGPO0Ktb2sfqQj93asEHYYpVZfQG814oZ8IRN2ZNvNTXr3PPPjuyFHsumwVboYV7D7/ezAseiQ7tZzdevykWsaYea8/ypqzwjRZ5PgUAAO8+fZJ5XmNlT8UQOglefpm4f0tQA3l7Lv++q2azvq8nlYA0Q2JgfVML9c24mNp46wvp8d1041ajyTeIkI3Kp67UbE8C/uXQmap3IQdjcYYP0RZZP5PUyiZOMv88aB5lZ3yzvr77PI3y2BQA4dvtK3PI5fPMSa92bqtopHCmAN678Ez2e1roeRF7/Np46HHfdxYe/Ya2rsVsa/HoWj4u1j/CBfmOJ/Psb6wd/QkgLaIkAnrZhEbJyc2ApcKEkYgCeO3mhAE5aw4tj+8IV1ie3sroKs/dtZ55/emRPXFeKmeervNVYFDa9V+QNiqe0GD2WTWW9Ru+Vs6JmCEgk0FR5qzEuYkqdcVtXoTwsQJRUlGPkl5/H3D7W6Ohah4W1TksE8LdmjIXEqGW9j+1ns/HY0PdY643ZshJigwYnuNexJms/U1v/6ngOPvl6E3acO4ErMiGycnOYgQRD/jp9DCuAe31edAz74WPg+oWs2rGyygrM/G5r1HtZcHAXeFolDt+4hKVH9uD9ZdNivud4GhrYnh/dm/U5hc9SkMRJxs6IG1mtw4K3F3zM2sfrnw7FD7ev4qpciB3nT+CT3ZuYH32aun1IUwN4ey1/ldXIWv/g9QsN2l/a+kVYnbUfJ7jXITZoor6fDw9+NyqAR07Tl2j5Jvp9TOTziLc/e6GHdb16ePC7WJN9gBWWlBYj/nfOBCRxgj84llfWDuQY2YIgiZOM/qvnsn7kaMr7q+/zmBc2ICUQHFgtVgu2kV+uYP0o6PV5WT8cUABvXPknejytdT04npvDOg6z2xl1/QvJC5tNBADOi/Ma9FpJnGRk5bFfr7SiHJ98vSnu+pF/f38U3G7U50YIaaCWmgf8blyaI4A/MawHs7/MHesaNe9i5CjmTdn+saHv4fmwQdFI23tqxAe4IOayWouY3U4MXL8AHTIG4ND1i6yRTD0lxaypnSKnJQoEAlCYDei9chY6ZAzAgWsXUBxjer5EAg0QnNd23oGd6JAxAOtOHIoaRTu8Fud2PvuGospbjQ0nD6NDxgBM2rUReqcVkUtLBPAkTjJWHd/HGvnd6/PipkqKCdvXokPGAEzd8yXrhhgA5GYDkjjJ6Ld6Lqsptc/vx618Kd6cOhIdMgag14qZ4GqVrJYLOoctakDCq3IRa/9V3mqc4d/CgDVz0SFjALaePR41yFtDb4gib1BNbicz2GGkJUe+hdbO/gwiz6cXx/aDu7j2B6FAIACT24ENJw/j958MwRufjcBNFXvO2dBc1M2xfci2s1ms70SuWo43p47EsqN70HfV7Jjna2Tgay/l/86iT7HrwklmnIbw913f/iK/H5H7KCwtwfTvtjCvFfl9r/JWY+Gh3VGvk0j5Jvp9jHf9SCSABwIB6J1W5np38PpFVsD2+nxYd6K2Cf0LY/pA77Sz9hF+vWzI9S6Jkxw1O8T2c9l4Z9GnWHz4Gzw5/P16P49nR30IvlbFKsvi8jJ8f/UcXp88DP/1yRB8d+Usispqj8kf8CMnogb25xrAm1r+DTme1rgeRLZIAwBboQc7z5/A65OH4Xcfp+PzH76DzKRjNYmv9nqRGWME/fre/4tj+7HmNweA0soKXJbymb9X/5r7Eb768VjUtaPa60XG9jXNen4RQuKgAJ740hwBfOOpI/AH/KiorsKtfBmeG9Xw8PvUiJ7YffF0o5vQhgfwbeeywdOq2v5EJCwffj4zqi9hrMXn92NfzjnWtk+P6IlrclGd3T0CgQDKqypZf/DnH9zFjHQfEnkDXVHPuA0FpSWs8LbuxMG4g5SFFq/Px9qvpcCFV8dzmH1ELrHKK5EA/taMMaym8vUtjqICDN20FEmc4DzVJ7k36n0voaWssgKrs/ZHjYDcY9lU6J22hI9B77Shy8JPGnTuNHYecCD2+fTw4Hex7OiehKd89Pq8+D7nHDpk9G+W7UMWHPyaNW9vaKkK6/JQX+Brz+XvKCrApF0b691f5A33pF0bG9TSTGzQ4m8zo6caSqR8E/0+xrt+1BfA67u+AIDCbMA/52Qy2z86pDu2ncuqd67jiuoq1vUuXkCUmnQxtze5nXh5XP+EAmC3JZ/B5HYm1OXOH/AjT6PA3yKmf/q5BvDmKP9Ej6c1rgePDumOHeezGzTmUWV1Nb69fCbmDAP1vf9H0rthddb+Bk/RW1FdhfUnDzX7+UUIiYMCeOJLcwTwm0opisvL8KPgNgrLSvBKWNBI4iRj2t6vsOn0ESw8tBs7zp/AMyN74akRH2DH+RNYf/IQ1mTvZ/4dugl5fOh7WHz4G2w7l41VWfvw9oKP8Y/Z46O2D60fuoBflglQXF4WbDL81QokcZKx/NhefF4zAu/wzcuZpoqh/a3K2sfM891n1WxsPZuFLT8dxwfLp7f9yXwXeW50b2w4eajOG+vyqkocv30Vv/s4nbXtfamdwVkzDyqrMeYNoN/vh9SkQ1ZuDsrCapauyoV4dlQv1r4ib6An7toAe1gz6/DFVuiOusl5bUIKjt++GjXdSWgpLi/DgWsXIDKomcdKKsoxesvnca8nscor0XnR/zZjLK7KRTGDBlM+gQB0Dhsm7dqAh9K6Mtu+OXUkzopy65xHFQiG7+3nsmNOx5fESUbPFTMg1KvrDAxenw8ivSZmn/n6NDYAVlZXIys3J+p8Cp2Pq7P2wx1RsxK5lFdV4ujNy1ED/jV1+yROMl6fPAxKiyFqG7/fj81njsU8X2MFvvZW/v5AAGqbGZk71rHOt3j7i7zh/uXgrpizbwfshZ46A5/P74PIoMb/zZsY87gTKd9Ev4/xrh/1BfCJuzawpsSLXMQGDToviG6++9qEFJzk3Yg7vWFZZSVWZe1ndRGJFxDTNixCeVVF1D5KKyvw6nhOQgHwV8PfR4+lU1kzQMRavD4vcuSiqPCdxPn5BvDmKP+GHE9LXw+SOMl4OaM/dpzPRmkCP5SVV1bg28tnWAN4NvTzeG50byw7thcmt6Pe1wsEAnAVF2LpkW9jTpkXuTTm/RNCYqAAnvjS1ADe+/NZcJcU4apMiIHrFqKorBQbTtYOyDFx53oUlZXiR8FtaOzBfjkdM1OZC+5VmRB/nDIyqgl6Vm4OdA4rtp3NgrO4EKf5t5hAEr595LQtU/d8Bb3TBrPbyTR9U9vMzAU99AcsiVMbcA5dv4iXxvXD2ws+hsZuwWUpH6d4NyAz6Zt1UCsSnFc9Y9saXFOIWTelnpJi3M6Xg7N2Hmuaq3D3D+yCF8f2xeEbl5htvT4vdA4rdp4/gV+P6YvuS6bAWVTI7NdVXBg1J3usG+j/njwMp3m3UFTzC3tpRTnOi7josWwqfpH6dtSxPDn8AwzeuBgqqwk+vw+BQACekmJclPDwp2mj8OLYvth98TTzGl6fD2uyawfqilxivd9EA3gSJ9hEtP/qubidL2M11SuvqoTWHiyfl8b1w4Np70Rt+8zIXvjztNG4phDBHjbquc/vh7O4EBfEXLw6gYPHh8afG/nelE54YUwfTN+7hZkyKrQUl5dBZtJh5vdb8cKYPk3qopLoYnDZa86n+XgqzvmUxAnW5LySMQDZeddgdDlQ5Q3+EOH3+2Ev9OCihIc/Txsd95xs6vZJnGDzyutKCVNmVd5qaOwWfPbt5rjna3stf3dJMaRGHVb88B1eHNsPDwyKPt9i7S/WDfdDaV3RIaM/9l75ERq7JaJPdAVEBg3SNizCC2P61Hns9ZVvot/Huq4fketEPv+Hz4bjBPc6LB4X/H4//H4/jC4HvvzxGP79o4FxX+vpET2x/VwWaxAqd0kRchQijN++Fg+nd2MdT7xA9ovUt5G2YRHrelVYVoobKgleGNOnQX38nxv1If4yfTRuqCQoLCtBIBBg9ndTJcVbM8bEHfjr5xrAm6v8Ez2elr4ehDw+9D28Op6D7Lxr0DttrNYeVV4vbIUe5u9HrJrvhn4ej6R3w8vj+mPdiYPgapVwFhdGzNIRvP7svHACHTIGxL23ber5RQiJgwJ44ktTA/iCg1+jqroaK47txV9njIHYoAFfV9v8e8tPx5l5HxMJ0KF/V3mr4857XN/24YE7iVN/AA/dQKVtWASf34f/nZOJv8/KQJXXi8EbFrf9CU2aVSI30IQQQgghhJAEUQBPfGlKAP/VsPexL+cc/AE/Np0+gvRNS3BJykd5ZSUzL+62c9mNCuA+v7/VA/jgjYsRCARw+OYl7L54ukl90kn7RQGcEEIIIYSQZkQBPPGlKQH8X3MzobaZITZoMHzzcgzfvBx7Lv+IyuoqZl7IFcf2otrnxcRd63Hk5mUAiQXwfJsJN1VSpKydjw0nD2Pu/h0YtH4hvD4fRmxejkWHdsfdPjKAiw1a2AsLMHDdAqb/WhInOoD3WTkbxeVlmHdgJ/qtnoMtPx3H32dltP0JTZoVBXBCCCGEEEKaUUsE8I6ZqXelp0f2bHQfoAFr5qG8qpI1fUqvFTPgKSlGnkaJJE5w4JYbKim0dgtuKCUJB/A3poyA0mpEQWkJTG4npu35CsnzJ0JlNcLgtGPbuey423/54zFUVldj3oGdSOIkY/OZoyirrMAlKR8igyZuAH948LtYnbUfhWUlcBYX4pKUj79MH9OosiHtFwVwQgghhBBCmlFLBHDSOE8O/wDPjvoQ96R0wpgtq+Dz+yjwkDZFAZwQQgghhJBmRAG8/Vh4aDduKCUYs2UVrsqFyFXL8fzouketJaQlrTy+j+njv/vi6bgj9hJCCCGEEEISQAG8/fi3jwaCs3Y+hm9ejvSNS/CvuZl4YFCXNj8uQgghhBBCCCHNgAI4IYQQQgghhBDSCiiAE0IIIYQQQgghrYACOCGEEEIIIYQQ0googBNCCCGEEEIIIa2AAjghhBBCCCGEENIKKIATQgghhBBCCCGtgAI4IYQQQgghhBDSCiiAE0IIIYQQQgghrYACOCGEEEIIIYQQ0googBNCCCGEEEIIIa2AAjghhBBCCCGEENIKKIATQgghhBBCCCGtgAI4IYQQQgghhBDSCpgA/shDSPrjb5D0998TQgghhBBCCCGkuTEBnBBCCCGEEEIIIS0p+D+vvfYaxo8fjylTphBCCCGEEEIIIaSZMQG8S5cu0Gg0KC8vb7CysjJ4PB64XC5CCCGEENKOOJ1OOJ1OuN1uuN1ueDwe5v9D64T/2+l0wuFwwGazwWKxwGQywWAwQKfTQavVQqPRQqMm7ZlWq4Ner4fRaILFYoXZbIHBYIReb4DRaILVaoPVaoPZbIFeb4RGo4NarYFGo4NWq4NOp4deb4BGo615PLhPrUbXssde83ohGo0Wer0BJpMZNpsdTqcLbrcHbncB6/wlpK01JDszAfzdd9+FxWJBYxa/38+6mBNCCCGEkLbhctWGbqfTydwghj8W/ni40PYulwsOhwNWqxUmkwl6vR4ajQYqVT4kYhkEfDH4vHAi8LhheCLw6ySu43HSWDyeCDyuEHy+ECKRBGKxFGKxFBKJDFKpHFKpHBKJDGKxFFKpHDKZAiKRBHy+ENw8PrhcAUSi4HOhx/PyeMjN5YLPF8X43BtwbFz2ORL1HE8IHk8ALpcPLpcPHk8AiUQGlUoNg8EEm80BlysUvgva/HtGSLiGLBTACSGEEELuIuFhOzxYJxLAQ+tG7itUI261WmHQG6HO10KpzIdcpoBYLIVQKAafLwSPKwCPFwxPfJ4AfJ6QwatRG7aFMVAQb44AHgzhwVDL5QrA5QohFEggFEjA54uQl8cHjyuEQCBmPhtuXpBAIIFIKKndPk+AvFweeFxBkz6begM4Vwgelw8ulweBQACJRIr8fDWMRhNT++1yueFytf13jJBIFMAJIYQQQn7GYgXqRJtS1rWv8Np0u90Os9kMvV4PtVoNpVIJmUwGiUQCkUgEkUgEoVAEgUAUDOc1tZs8noDB5wuZ54KETQp5P3c8HrsVQqzAG/54eOsD9mPi4GNR+2j4ZyPgSxIK4Nw8PnJz88DlciEWi6FSqWA0GmG32+s9RwlpaxTACSGEEEJIi4oM45F9xoPN1oM15aymzmEhnAI4CeFyBcjLy4NAIIBCoYDBYIDdbo863yiAk/aIAjghhBBCCGkRodAdKwxFDvDmdDphszlgMlmg0eggkykgEIiY2vBQAA+ivuB3k5i171wR09Q9L1cAbp4QPK4IAr4EIpEEUqkU+fn5MBqNcDgcrHMq/Hyj3EHaGwrghBBCCCGkxUSGoniDvLndHhQUFMLl8sBisTEhXCgUM4NthWrEgzXhFMDvFvGbmgfDd16uADyuCCKhDBKxAiqVGkajETabDS6Xi3WOxfvBh5D2ggI4IYQQQghpdvH6g8fqo+vxeODxFMDjCY5a7XS6YbXaodcboVKpIRZLmSbptc3SqQn63SJeDXgohAv4EkglSuSrdNDrzDCbbbDbHUz4Dk1xHDmNXqzHCGlrFMAJIYQQQkizix2yo4XWdzrdcDhccDrd8HgK4fEUwuVyw2KxQaczQKlUQSIJjqIeHKxNFDVYVy0xI17gSyQMxt8+JPa6sV4/cv22Dr2tE6iFMaaaE4M1oBsvfF1h7Tah5uZCGRTyfGg1RljMDricBXC5PGEtJ6JH8w+dV6ExByiAk/aEAjghhBBCCGk3wqczCw9ULpcLVqsVer0eKpUKYrEMfJ6ECbbcvKDYoVgCAV/CGmVbwBdDJJRBKlFAKlFCLJJDwJfUTKUlqNlXbXgOvVbodfJyhcjLDU3JxQ79tccSem0p+DwJs83PIYAHB0rjIS+Px3QbEAhqR7oPH/E+iA8ul4vc3Fzk5uYyA6wZjUY4nU5WqA4P34TcaSiAE0IIIYSQdieyH29ofnGTyQS9Xg+dzgCd1giN2gCVUguFXA2ZVAWJWAGxSA6JOBisZVIV5DIV8vM1yM/XQKVSQ6nMR36+GhqNLrifGmq1BkpFPuRyFWRSJSRiOURCGQR8dp/k0IBgfJ4YQkGwllYokILHZfdZDtXuhgYTu9uDdzgBX8y0VuBy+UwYDw2oFwrjoYH2eDwe+Hw+xGIxFAoFNBoNTCYTbDYb1WCTuwoFcEIIIYQQ0ubCw3Z48/TwqcusVivD4XDB5SqA0+mB3e6CzeqAxWyH2WQNMtthsThgtTpgtznhdLrgdLrgcDjhcAT/7XK5w/qee+B0umC3O2C12GAyWmHQm6DVGJCfr4VSoYZCng+FPB9KRT5UKg3U+TpoNHrk52shkykhEIjB4wogEIggFssgEknB4wmRe5uH3Ns88HhCCPhtH45bowacxxWy5nGPnE4uPIQLhSJIJBIolUrodDqYzWY4HI46xgugLEHuXBTACSGEEEJIm4s1dZTL5YLdbofVaoXFYoHFYoHNFhyAKxSggzxwuTxwu0MKaoJ1IdzuUJ/h2n7CDoejpol79CBxweecDLs9OD2azWZnsdudDIvFCr3eUFO7roJarYVOZ4BWq4dCoYRIJK4JmmIIhZI2D8itEcC5efyYzc/Dg7hYLIVcroRarYHRaITVaoXdbo95HtDI5uRuQQGcEEIIIYS0uVijpjscDlYADwW0yGnMgvsIH9gtco5xB8PlcsDpqv3/cKF1HA57jWAYDx6PO2KftYLH6mRq6UMjdDudTlgsFuj1eqjVGqjVasjlyjYPyC1PBD5PGNXvOxS+hUIxZDIFNBodzGZrTRnHPhfC+3xTECd3AwrghBBCCCGkzcWbtixUW11bax1/AK7wGtPwfQZDnANOlx2uGk6XHU6nLYrLZYfTaWdeK9brRc5lXlcgDK1rs9lgsVigVmuYweDaupaaJWqk8vjrJ/QaYX3AhUIRRCIJpFI5VCo1dDoDzGYrbDYHhhbpOwAAIABJREFUnE4300Ih3jlAA6+RuwkFcEIIIYQQ0u7ECmP11X7GW8fldsHldsLldsJd81+XyxlVA+5yhZ6r+/Vi1c4m8n7sdju0Wj2EAmmDAnLLBXAheFxBTX/tSOxAzuPVjuwu4EsgFMiYweeCPygEf1QIPieFWCyDVCqHXC6HSqWCRqOF0WiCzRZqYu5hgnewuX/tDx6xypgCOLlbUAAnhBBCCCF3hfih2dVADXut+oJheJN6vd4AsUgWMxRHTpXW0gGcz6ttGs7l8llCzceFQjFEIglEIimEAilEQhkzwnxoxPnwx+WyfOSrdNBpDTAaTTCbzTWD5rFbL0S2cAhvZh6vjCmAk7sBBXBCCCGEEEKaILKfstvNHq07vDbXaDRBIlEwteChacpaMmzHDOA8Efh8MTMwWmiqsFD4FoulkMkUkMuVUChUkMuDc6WLRKG500PTvCkhl6mgUmqh0xphNtlgt7vhchVEjVheV59uCtfk54ICOCGEEEIIIU1QXwB3u2vDp8lohkyqglgkh4AvYc0T3ppzhfO4InC5gphzdIfCdyh4y2QKyGQKSKVyyGRKqJTBOdT1OiOMRjNMJiusVjvsdhecTjfc7uC0bpHNyOuq7Sbk54ICOCGEEEIIIU2QaA24w+GA0WCCTKqCSCiLCuCtWQsefK3apue5uVwmhAfnMQ+GcKUyHyqVmunDbbFYYbPZw6Zx89RwM8L7dccL3VQDTn6uKIATQgghhBDSBImMgu5wOGCz2aDXGSARy1l9vbl5wlZreh7eBD00LVioFjwUwnk8AcRiKfLzNTCZLHA63SgoKEwoWIe/7+YeyI6QuwEFcEIIIXe8um7uWrOGpa5Rm6mWh5C7m8fjQUFBQVTNd3j4tlgs0Gh0EAmjR0EPDcDWmoOwhZqg82rm7A4nEkoglyuh1ephtdprarlrQ3O80B05annkY/H6f9O1kfxcUAAnhBByR4t3MxhvhN2WPpZE5rGlG01C7i7hzc5D/w5930OPBcO3BlJp7BHQYzcRb+lpyIJTkXHzBEwtvIAvAZ8vrpmaTASxSIZ8lRZmk5X1fkJi/eAQL2jHerytPztCWhsFcEIIIXe0eE0YWzt8h46lLnTzScjdKfR9Dt3jhn/XPZ5gzbHRaIRCoYBQUDu3dnvA44qQlytAXq4APK6IqYHn5gmRlysAnyeGXJYPvc4Eh4M9R3esGux4tdp03SMkiAI4IYSQO1q8m7rwGvDWDOChG+/Ixx0OB+x2O+x2O9WEE3KXiQya4T/+OZ1OWK1WaLVaSMQS8LiC4BRg7SB8h8QK4KFgzueJIREroFHrYbc7mPcYr2l5W38WhLR3FMAJIYTc0erqQxh+kxgKwKGb4pY4jshaL4/HA7vdDpPJBI1GA7VaDZ1OB7PZTCGckLtM5PUmdK1xOBwwmUxQKpUQCATIy+O26nzfiYg1BVp4E3iRUAalQg2r1Qa3242CggIUFBTA7XbHbHJO1zdC4qMATggh5I4WqxYmvCYmch7elropjNy3x+OB0+mE0WiESqWCUCiEQCCARCKBRqOB2WyGw+GgG1RC7hLx+j/b7XYYDAYoFArweMHpvtpbAI/V3zz8MQFfAqlEAYPBCIfDgYKCAhQWFjLN68OvufG6BRFCgiiAE0IIuSs4nU7YbDaYzWYYjUYYjUaYTCZYLBbYbDam9rslQ29kf2+r1QqdTgelUgmxWAyJRAKFQgG9Xg+r1UoBnJC7SGTNd+hxh8PBBHA+n98ua8DrCuKhxwV8MeTy4PXLbrfD7a5tbh96v5G14nR9IyQaBXBCCCF3NJcr+F+73Q6j0QSVSgWJRAI+nw8+nw+hUMgE3/z8fBgMBjgcjjj7SnzqsLoGWnM4HLBarTCZTDAYDNDr9dDrDTCZTLDZbHC53PB4Cpj9tHUZEkKaJrLpeagbSkFBAZxOJ0wmE9MShsfjs4JurLDb0iOgNzSAB5uoC8DnCSCTyaHX62ExW2C1WmG12uBwOJj3W1BQQAOuEVIHCuCEEELuaC6XGw6HCy6XB06nGyaTBQqFClwuH7du5SIvjweJRIb8fA10OgPMZkvcacHCB08KH7wt1k1k7Hlt3QjOleuBxWKDwWCC1WqH0+mGx1PI/LewsJg5XrpBJeTuEKvpdeie1+FwwGw2Q6fTQS5TgM+LHnlcKJBCwJcE5+eO0Se7rQUHZQtOVSYUSMHniyEUBOcKNxiCI6RT8CakfhTACSGE3AU8TKA1m63Q6QxQq7XQ6QywWGxwOt1wOoNB3ekM3hharVamqbrVaoXbHWw+GerTWNcNZOQIwLVh3Q23uwB2uxN6vREajQ42mwMFBUUoKCiC2WyFwWCC0WiG0WiGzWanG1VC7hLxAnjoulLbLUUPiUQBAV/CTPUVCtrhI5C3VS14wgGcJ4JAIIZMFuwbbrc7KHwTkgAK4IQQQu5owZve2oBtNluh1xuhVmuh0ehgNJphtdrhcLjgcLhgtwdvgjUaDZRKJfLz82EymeByuZimk5F9xeMN5BZrfm+n0w2LxQaNRgeFQgWj0Qy73QmHwwW93gitVg+93lhTO26jm1VC7iKRA5KFN8v2eDxwu4LXB3W+HlKJEjyuCLm3+ci9zWfVhNfVHLytAziPK2Zq6nk8IaRSOXQ6A2w2O/X9JiQBFMAJIYTc0RwOB4xGE3Q6A7RaPfLzNVAoVJDJFFAq81kh3GZzwGSyQK3WQKFQQKlUQqfTMaP6RgZwj8eDwsJC1sBCdQ3k5nS6Ybc7YLXaodcboVCooFKpodHooNXqodMZYDJZYLXaYbEEB4ajG1VC7nx1/UgXer62OboTJqMVKqUWQoEUubf5uH2LB26esN0HcG4e+0cCPl8EmUwBvd7IXM/omkZI3SiAE0IIuaMFA7gZarUWcrkSYrEUIpEEMpkCarUWRqMZFosNJpMFer0BKlU+pFIZFAoFdDodbDYbE7TdbjerSbnb7WaapNtsNphMJuh0Omi12v/P3rsHy5aWZZ5N90RPtz02XkCZcLqb0NCZITqYYQIZoECgaHCAtlvbQLtHx2gnZBTHaJtRJKKEUHRkogOQog2EqaKKUwcEGS4FIoJoc2mkiqqzc93v9/t9Ze7CCEKliGf++PL7cuXaufc5+9Q5J/fe5/3jF+dk5srMdcn9re/53vd9XqRpijzPUZYlqqpCVVUoihJZVohUc88LYFkOLMuBbbsIgghlWYtoPa+Z3Pc5JAjixnKSoWPfD2jqAXGUwzRcSAsNB1cUSAtt7yL7WlPQFXltzCapMAwLccw6O1AEnCCuDglwgiAI4sxxUhRlV/p323ZC8Oq6CU0zYBgWPC8Qqei+H8KyHOi6AcMwEQQByrLcahd0XD9x3seXO6xrmgZd12EYBizLgm3bsG0blmnBNG24rg/X9YXw5riujzTN17Xo49qEbf/nmyCIJ8bpuiUs0bUj0qSEYweiFpxHus9S1HsuwA+ubOrVFwcKFgcKdN1EGMaoquqmt3okiIsACXCCIAjiTDEV1rvSN+ftfpgA71FVjUj71nUTsqxCUTQhxrkA9v0AYRgiz7dTJrngnu4HN1Zr2x5ZWsDzfGiaAUmSsTiQIEkKlPX3yJKKxULGwYEMSVKhyBoURYdlOnAcn2F7CMMEZdkw5/YTBPi1tEIjCOJscJq/0WFYigi4ZXrCeG0qdPclwOfmb0cxoMgbozhNNYTXRdf1NMcniGuABDhBEARxppgLcC6+5wJ83vpruTzEMCyR56WIhBuGBcfxEIYxsqxAVTVHWoxNv/PI435A342oqx5pUsJ1AmiqBVmaOhczFgcqDq4oorWQtFC3ajp1zYZpuPDcCElcoCo79N1wrADfFYnf97UhCGI3pxHgzKixg+dG6/GE1VXPHdB5mvetFOO7RDdviSYt9C3xrcg6DMOG74fI8wJt22EcR5rnE8RVIAFOEARBnDm4c/A4jkei3VOx3HUd2rYVLuNdNyDPSwRBBN8P132/azRNh74fMY4rLJfsc09KF918Z4+2HVDkDTw3gqqYW717+UR0M0E92ruXv87fY+gOAj9BWTTo2n7rmHctMpD4JoiLwzAw/4cir+E6oRDZUwE+hY8p+4h479peVSwo8qZ9mrRQoao6bNsRmUVd1+39PBPEWYYEOEEQBHGmmIrNuRDlwrhpGlRVhSzLEEUxXNeD6/rwvAC27cIwWC02F+HcBZ1Fm5fo+3kU/WhdORf9bdMjS0uYhrvlVjyfIM8F+XQiy0X74kCFIhuwLR9RmKIoKtE7dyrAd+3bvq8LQRBPnE1JSwXb8sV4wQX4VITzseNmCfCjEe7tRcRdgnwqwA+uKOuSGwWGYcLzfGRZhqZpMI4UCSeI4yABThAEQZwp5jXZc9Gd57lwIo+iCL7vQ1FUyLIKTTOgqjpkefOYm6LFcSoi4fPo8lzkbrsV90jiAobuiDRznjI6F+DT5+aR8k3aJuuha+jOOnWT1aKP48Zxfb5vfJ/2fW0IgnhiDMOIrmVtyBw72BkB35Vdc7ME+C7xfRy7xjhZ1oThZZqmwoht3+eZIM4yJMAJgiCIMwWPBvO+3OPIWo0VRYE4juF5HnMctyxYlgXTNCFJyhEBLkkKFgsZi4UMRdFg2y6yjNUp7hK4u/aj6zpkWQnPjaBr9lZESlXMrQnsVGiL6NBErGuqdeQ9umbC930URSEM4HYZwvFFCBLhBHG+GYYRQz+irnvRB3wqbOfp33y8uJkR8NOIclnazvLRVBOW5axbPhao65rGKoK4CiTACYIgiDPFLudz5nTeoixLpGmKIAhg2zYMwxDRb+54riiaEODTf03TXveqbY5EvrnAbdsWTdOgrmvUdY08y+E6PjTV2jk5nU5gT6r73pVSyp5XYRgm4jg+4sjOFyKmx0+TWoK4CKww9CvEUQ5Dd0RWzHGi+EaL7CmaasHQHQFfKJzXh08FOHuvDlnWoSi6yDTyfR9pyvqB01hFEMdDApwgCII4U0wF8bwV2TgyMdo0DYqiQJIk8P0AhmFCVXUhvrkY588pigbLcpAkGdqWtxbrUNcN6rpBVdXIshxJkqIoStR1g6Jgbuqqam5NPI+25DEgSzwlc3ft5C7hrsgGa1em6PDcAEVRoe8GjCNfeNjt+r7v60MQxOnZLnVZYhhWyNIStu1D00yoykbUypIG3l1BlrWtseYkdtWQT6PVu96jazZsy4fvxQj8BK4TQtfsI+J9uqAokDVR7qMoKnTdEBk90wVEgiC2IQFOEARBnCl2OYBP66Cn0WpeG14UFcIwhmFYkGXWj1uSlK3UdMfxkCQZqqpBWdYIwxieF8DzAriuD9O0Ydsu8rxE2/bI8wKaZmBxoByJdrNWPJuJrrTQd0bF5xPhOYv19qbhIgozVFWLYVhitXoMy+WKTNgI4oKwPa6xVmRZVsBxfGiaIbJ1OLx8ZrFQIMv6xKTNOlZoX23s2RUdV2SD+VF4McIghedGMHRnp7kky96Zfh4T4XyfVVWD4zjIsgx9Tz3BCeI4SIATBEEQZ4rjXNDnInQ+oa3rFmmaw3E8JpwXMq5cWeDKlQUkSYGum3AcD54XwHE86Lp5pGZc103kecnaBBUVNNWAtFB3TmJPat9zLSmkTLQzVMWCYweI43zt1r7EOK4wjYLv+7oQBHF1eOnMlHHcXjys6wZxnMJ1mfjmAlZRmKGZZTmwbReu68P3Q4RBgijMEAYpAj+B78XwvRieG8F1QpiGC1Uxd/pOHJdSzuHv4caQpuHC0J0tv4rNuGWKGvBpBJztvwxZVmCarKSmaRoatwjiGEiAEwRBEGeWpmmQ5znSNEWe56K9zWrFosP8dc9jE9UsK1BVLCIeRQls2xXRJY6q6sK1N45TRFECy3LEa3Gcip7hacpqwA3DYkJdUieRKRadkiQVkqRisVDY4xPSPbejTwY2hkY6NNWC6wRI0wJt22O5ZCZ00wn8vq8HQRAnczUB3rYtkiQVwpubRJqmvTYyYy0Tm6ZD27LFxWFYYuiX6NoBbdszmh5N06MsGyRJAc8LoOsmE8TrRcOpCL/aoqGqmNA1G5bpwbEDWKYHVTG3ujmoijUT4PqWAFcUFZZlIUkS8qwgiBMgAU4QBEGcOXg7rrIsheGa4zgIwxBZlqEoCmRZhjAMYdsOVFWDrptwXR9RlCBJMqRpjiTJkCQZoihBEETwvAC+HyKOU1RVg64bUFUNfD+EadqwLAdZVqDvRyyXh2iaDllWIAwj2LYDXTegqpoQ8TxSZZo2i6YruqjdvDaTJHPLmM0wbERRgrpuMY5LIcCnxmz7vjYEQRzPtQjwOE6gKJrIunFdH2mao2k6DMMSfT+i6zZimy0ILpmD+hqWHbNaZ/80SNNs7Ydhi3rteT/vk+rGuVjnAty2mPkkb7246fwwrQ3XoUzqwFVVg+u6yPNcnIt9Xw+COIuQACcIgiDOHHziWtc14jiG4zjQdR26rsMwDNGCzLIsGIYJTdOhqsyN1zAsmKYtsG0Xvh8iTVl6d9cN6LoB47jCMCxF6nqa5ijLWojv5fIQfT+g63o0TStM38IwQhiGiOMYaZoiTTPEcbxZDFBO41I8FeAqdN1CGMaoqgbDMB6ZvJMAJ4izzbUKcF7+wtzDQ1H6MgzLLRHedQP6ftjyg9hlTMmMIwtEYbyVQs4j2DyVfN5vfN5KceqKrirmlpg/WlO+EeCKokLTdLiui6IotvaPIIhtSIATBEEQZxaeZp5lGTzPg6ZpkCQJsizDNE0EQYA0TbfqKbkB2zzt3LZdRFGCPK9E9JtPdDdRphW4MGdCfLU1yeWt0LKMie4gCOB5HlzXheOwSLhyagFuiMmvaTiIwmRdB745ByTACeJ8sEt8j+N2DXiaZqJzA1805CUxeV6iLGvUdSvGJLYQuOkKcRJN3SAKUzh2AF2zt9zLeZo5T0k/2uNbPyKy5+aScwE+rQNXFA22bSNNU7RtJ46bxi2C2IYEOEEQBHFm4enXdV0jDEPouo7FYoHFYgHTNEWt4XJ5iDTNoaq6SOu0bXdTE7meHLL2ZCZs2xOR5nFcYbU6XItuHqXq0HU9xnHEMGwc2ZuGpXo6jrdl3iZJMhYH8qlqwOcinLkRb6JhfT9sRc+6rqOJLEGcU6YLaSyzJ4HjuNB1A4qyaZ1oGBZMw4HrBgjDFFlWoShKlGWJqqrQNI3oADHvEjGOI/p+QFV1iKMcjh2ISDgfk6ambHPhfZKr+vwxi6QbkGWd+WAs2KKnoVvrMaxA07Tou20TzXlGAGff14cgbiUkwAmCIIgzxTyi0/c9qqpCEAQwDAOSJOHg4ACaxuoN0zQDN0zTNAOmaSOOU2RZIczVJEmBphnQNEPUaBuGjSwr1mZnh+vWZg2WywHj2GMYWwxji77vxL6whYAIhmEy07UDZdInV8fiQBNtek4jwKctgSzTQRQlaJoWq9VKGM6RACeIiwMfT+I4hm070DR93UJR2TI9M3QXluXAcRx4nocwDJEkCYqiQF3XO8zOlui7FcqiRRikMA33iNiei+prHavmAnxq7jZNYbdMD74XIUuZcSZfLJge+1R8kwAnbjdIgBMEQRBnCi42+aRsuVyi73sURQHf92GaJnRdh+M4iOMYdV1jGJYoigqu68NxPMRxirKst9zQdd1cR601KLIOXbeQJBmGYYnlcnVEgI9jt2bTg5xHwDftg6a1lRZUxTqF8N6e2LIJLDOT87wAeV6g67qt80ICnCDOP9O/5b7vUZYlPC8QY4osbVp/SQt93XFhsXYaV6DrOizLgud5iKIIeZ6jrms2bnYj+m6JquwQhRlMwz1SC87T0a9/nJpGwTftyvhYyEV4HKdommZn6vxcfJM2IG4nSIATBEEQZwouwHnEl9dSdl2HsizXxmcpyrJE13Xre8oKdd0ijlM4jgffD1EUFYZhibbtEUWJSEfnAlzTDERRsjZkW67rM1uM44Bh6DAMLcZlh+VyEKnwbB9qJMlahKsmFgtVOAQ/UQEuLVRhzBQEkWi9RsKbIC4OvBZ8HPkC44A8Z63EDMM6Oi5IqugVzjwuWM9t3v2BRcjZuBeFCdKkRBRmcJ0QumbvFOBcQF/fOHXU0G1eS64qJsIwRtu2QmRPxTcf4yn6TdyOkAAnCIIgzhTT6MhxUZNpPSG7pyzRdQPKskYQRKIn+HJ5CJ6ezia2GkSLMEWH74domhbjOK4/mwluLsCHscMw9uiHfrIPA5qmW/cID6Cp1nriqQt4TffVJ7RzJ+KNaZxpWvB9H1mWoW3bvV8XgiBuDLvM07puQFFUCIJYjCk8FV2W9bWHxdp5XNGFp4WiaMIMTVE0aKoJ03Bh6M6x/b931XRfjwCfR8Hnpm2+F6Kq6q2a9an4bttWCHQymSRuJ0iAEwRBEGeWXRPVXa/xnrhdNyDPS9FSjAvwPC9h2y5UVYeq6GvzIA2uG6yN2DbCnwvwvm8wDC26vp3VX/Peuy2ytETgJ+s6S/NUApyJ7/nkeOMoLMsKdN1AEAQoy5ImqARxgeBZNZs07JUQ4Z4XrR3M9VlkWWNiXDagKhs2gnrb1Xxe832c0dppa8BPes/UId11fOR5jqqqhNCmMYwgSIATBEEQZ4yrie75Nuw1JsD5JLZte9Hru+9H5HkJ1/WhqhsTNklS4TgeyrLe+szlckDft+j7Bv3QoG1rEYHm0fa+Z27DXTuirnokcQHHZtFwLqxPK8D5fjEjJhkHBwtIkgTL4m195mZLBEGcR6bjGIsI9+sODCP6bhQu5pbpzbJkuADeHmP4NlywMzPIo+3DjnM9v96ymeMEOU9LNw0bvucjiiJkGatT35XBNG/ZRhAXHRLgBEEQxJniOPE934b/n4viKczZ/DGMwwpN0yNNinW6uAlpwSLMqqohCELUdT37XB6VatH3LbquFfWaq9Vq8n0ja13WjaiqBknC25NtRP5RNIEsaWJSPK3NlGUWyWItzRToGjdlK7f2YVeq/r6vHUEQV2dXWQ1Ly2ZCfBiWaJseeV4hDOK1kZoxiYgzET6twV4cqHj0ERlXHpV39u2eR8avV3jz7ztOgPN9Yi7pJjTNgK4ZcGwfaZKhbbr1Me4uNdr3tSGIWwEJcIIgCOLcM+0tyx6vsFwerlPSawR+Asv0oKrW2tBIhm1vIsu7PvO4mnPeGoxv07Yt6rpGWZaIohiGwdzWVZXVaTLjN55Wrgq4COcCnItwPpGdCnNds+H7EbquPyK+j6uXpwktQZwfjsv4adsOvhcdcRufRrK5CN41jtxopqL/uGg4h28rLTQYuoM4ytC1LDNpGJYkwInbFhLgBEEQxLlnPoEbhpHVU+YVAj+GoTti0qgqBkzDRBAEKIqjrb7GcVvQHzcxnEaw2rZF0zTI8wJBEMK2XZimzfqOK5pwMN4S4Nw8aRZF4hPtxYGKgysKDq6wXuOW6aIoyi3joqPHvdusjiCIs8t8Xjx1Cq+rGp4bbEWep4t2HEVm7b+up73YExXgUxG+HWVnnSH4ImIUpmhbVu/O/Dk2qec0XhG3EyTACYIgiHPPXIhyk7Q4SmGZrogos7pEB2EYoigKUVc9Fa67jN7m33EcXdehqhpkWYEoSuC6PgzDWvcfnwhvRWMRcvmo+N7V1keRDVimizwv0DSNcBQ+bt8oLZ0gzgfTOTFfzOMZNXmeI0lS2Ja7lf49jzrvSjm/mSJ8V7r5rn1jj00sDpgAD4MUdd1hGJZYLg9FNhEfO6klGXG7QAKcIAiCOPdMxSav0a7rFmEYwzDsjZBVTLhugKIot/rwjuM4qcPsdgryq4nvceT12YcYBvb9WVYgCCKYpr0VCecCXJa30zXnE+vpJNexfZRldSTyPW/tQ+KbIM4+879PLkKbpkFVVSiKAlmWIY4T+F4Iy/REJs8uoX0rUtCvRezvSk/nKehRmKKqWnTdsBbhS1FSM+0XThAXHRLgBEEQxIVg2013ibbtEccpLMsVk0BVMde9aau14/kmBXIqYOe11fw7rlZfzT7vUMDbonleAE0zIEkKFgsZsqxC0wxomgVds2HoDnTNFvWSU1M2LsBty0M5WTjgcPE9TU3f97UgCOJ4TlrI4+MOL2tpmgZ11aLIG4RBCsv0oMiGENu7+nrfrAj4/Lvmxm5Ha9MNYRbn2AGytEDTdOi6YW3ENpIAJ25LSIATBEEQF45hYAI8TfO1+7m1btuzHQGfTnqnKZDzGvBr+042qeTtzw4Pv4bDw6+h6wYkSQbLckQquqYZsG0XQRAjjnIkcYEwSEUrs6kI55NfXbcRRzHKshSp87ui91RLSRBnm11ZNfNtpouJ47BC1y5RFi3iKIfrhGLBbi6Ob3bKuWV6IhqvqdaRcplp5g6rATdhGi6iMENd9WvztVE4oVMNOHE7QgKcIAiCONdwAT2O41ZKY103iOMEjuPBNG2Yhg1NM2Ga1rE14MMwiLrE5XJ5JAo+71k7Fe4bAd5jGEasVo/hsce+huVyibKs4fsBdF2HqmrrfYhQljWaukOWFgjDGL4fwfciuE4AQ2ep8wdXFEgLDZpqwbE9RGGCsqjXaZyj+M7j3ND3fX0IgniCDEsM/RJdN6CpO5RljSwrEMcpfJ+ZPmqaue62oGLe/lBVDKiKDlnWWBvGhQJZ0tbP704zn2bh6JoNy/TgezGKvEaaFvDcELpuQZF1SBJvq8iMJRXFgKqaMHQbtu0hCGIURYW+H7GcOaBPj5PGK+J2gQQ4QRAEca7htZPL5RKHh4cTAV4jDEM4jgPHcRAEAWzbhqZpMAwDcRyj6zocHh4KI6DphJB/7rQufBy3a8Z52vdUyB8V5T3KsoLvB9A0DbIsQ9N0eJ6HsqzQNA2SJEEQBIjjBEVRoSgqBD5rPXRwRV2nolsiAhWFGaqyRdsO6PsR3E14um8UUSKIC8Iw7lxs67oeTdMgyzL4vg/DMKCqzOhRltQtvwneFnGxkHFwIEOSFKiqwQT0jpZmsqRDUy1YpocwSJEOe4hoAAAgAElEQVRnNeqqR9+P6wXFEIZhrb0t1DUbjwvDsOB5PpIkXXdvWHtujCyqPy3z2fv5JYhbDAlwgiAI4kLABSgXnl3XIU1TeJ4nBLjneTAMQwjwvu/x2GOP4fDwEOM4nujEO6/RPA6+7TQlnE+SXdeFZVmwLAu+74sofFVVKMsSdd2sJ9Ud0jSHbfmitZCqbNLoTcNFGDCx3nUDVqtDEbWf7uu+rwlBEDeGXZkt/O+9bVuUZYkkSeC6njB8XCzkLRGuKNqRVoiSpEJaqLPUcRYN11QLpuHCcyNWKpMwU0nX9WGaNnTdFGU1XHyrqg7H8RBFiWibyFPNDw8PtxZJaaGQuF0hAU4QBEGce+ZR6XFkjuRVVSEIAriuC9/34TgOXNdFHMcoigJ1XR+pneYp6PzzdvUG32XSNv0/dzPmLcP4e6qqQp7nSNMUWZZtfT/bbsS4TtGsKlbvaVu+EN/TybGu2wiCSIjw44zjCII4/xwnwKdjX9M0yPP8SPtDSVKOtEHkyPK8bvtoGjp/TVNNSJK6JeKn4luWVZimjTCMUZa1KMdZLpdbpT3z49n3uSWIWw0JcIIgCOLcwyMq3A18tVrhL//yL9H3PZIkged5cF0XhmHAcRzkeS6izrzdT1EUqKpKuPFOnYj7vheTyOOiN9zJtyxLZFm2JbL5+8dx3Prcoy3PRozjCuO4QteOyLMarhNClox1Kroh6sIVxYDrBsiyAm3L0lHnbdRocksQF4OreTvwMaRtO5RlhSTJZmnim/TwrYi4pB4xUJsbu017fc9FPBfgm7TzAEmSoapYNs+1HMd0IYEgbgdIgBMEQRAXgs0EdCPAx3FEWZaI4xhBEMAwDOg6q7+O41gI5SiKRHq44zjCpK1pGiHSuWDm0W0u1Pn38jTzMAwRhiGiKEKapkLUzwX8dAK6cTEfhEtwVXVI4gK25UNa6Di4omJxoEFasEmxabgIwwRl2YieutPPokg4QZx/TmpZdhzjyAzbiqJCEEQwTVuIcC6guQCXJBWLhXrEwVxTLYGu2awURjW3asqnUXDDsOD7IfK8FOMY46T9ZMdIApy43SABThAEQVwIpv28x3EUxmpt26Kua5RlCc/zoGkaNE2DZVnwPE/UhpumKV5zHEekqcdxDN/3haiOoghJkqCqKiFyq6pCGIbwPA9RFCHLsq12Ycft87yufBg2LdSSJINteesacAuG7sL3YkRhtm5dliNJcuR5ibo+2paMBDhBnH+OK3mZvr7NCF7G0nUD8ryE74fQdXMrDZ07pgvzNVkXMPd0Y8uUjUfJFUWDphnQNAOqqotac00z4HkB8rxkbufLQyyXqxNF9/wY9n2uCeJWQQKcIAiCuDBMTdjGcXty2vc98jwXYptHu13Xheu68DxPCG0utn0/gOO4sG0HjuPCcVxYlg3HcZAkKZqmXZu9ZettHKRpKmq7p/u2axI9dU1nAnqF5XKFum7g+8G6RZAO23KRJgW6dkTfr9B3S7TNgCwtEQQRgiBCVdXoexb9Yuz/ehAE8cS4mgA/uv247ozARHhdtwjDGKZpi6j31KRNXrctkyWNtROTN63EpsJcUQwYOotyh2EE3w9hWQ4URcXBgbQW4TocxxXdHNq2uyZhTQKcuN0gAU4QBEFcKE6qkey6DmVZIk1TUaOdZRmSJBF14V3Xoa5rpGkK1/VgWTYsy4HnBQiCaN1X3EIYxqiqRjiW+36AKIrRNM3OfdgVCZqmzU/rzJumge/7UFUNum4giiI0TSf6AQ/DEuO4QpYVcBwPluUgy/K16RF7jUXCtpn2MZ/3NCcI4uxxtdrvo9tvBPg4rtB1A7KsgOv60HVzqx58sZAnbujKVor6NErO67t9P0RZVqjrGnmei9ZniqJCVRk8uygMI5EltO9zSBBnDRLgBEEQxG3DvE83/39VVcIsjbv19n2PLMvheT5s24XnBUjTHEEQwbZdkWrZ9yOapkNZ1qiq5tSp3zxNfure3nUdkiSBbdtwXRdZlq37/7K+3103oKoaBEEEw7Cg6ybCMEbb9lguD9fbXds+0D2ZIC4aK1GDzccnLsIVRcPBgYSDA2mrnnsqwOfO5rpurtPLiy0fjDzPEccxwjCE7/swTROqqkLXdQRBgLIsSYATxA5IgBMEQRC3DdN0Th795QKYm6yN4yZS3LYtoiiGZTmwbRdJksHzAhiGhbpuMY4r9P0oJrqsHdiwM/q8i+n38yg430/e15fXm3NzpWFYoigqOI4nIlq8/U+el1guD9eT76PHftpoGkEQ543lZAxg2TDL5SGapkMUJdB1EwcHEq5cWQgBPq8Nn7Yu03VTtDucLupNFzJ5ZpHneTAMA6ZpIkkSkQ20/3NCEGcLEuAEQRDEbcNUgI/jeKStGK/F5tvzKLjjeCIFkzsKV1UjjI6m0aaNEdK17xMX4NO68Xkvcfb8CnXdwvdDMTk2TRuaZkCWVTiOh6pq1m3JrsUtef/XhCCIGwcbezbCm4vxum4Rxykcx4OmGVstxKap53Px7bq+aHXIPCq2+3jzshmeteO6LnzfR13XNM4QxDGQACcIgiBuK6YC9Lg66KlxW1GU8LwAum6uTYc0LBYy4jhFWdYoigp13aLruAHa6feDp3UeZyDH4ZNoy3JEWmgYxrBtV0ygHcdDGMYoilKIev65NCEmiIsNrwHndN0gSmSyrEAcpwiCCK7ri3Fk6mo+7ettmraIfrdtLzJr5guZ7HsH0fIxy7KtrgwEQWxDApwgCIK4rZi3/jqutQ+PiNd1gyTJ4LqsFlzTDEiSAtO04TgeXNdHEEQoy/rUke/5PkyF8nz7rmOLAb4fCpHNJ9Nzh2PDsNb7VKKu6612aPNFBxLlBHFx4AK8qhpkWYE0zVEUFaqqQV23qKoGRVEhz0sURYUsK5AkGcIw3ipr0TQDrusjTXOxwMhEfb9z4bDvezRNg6IoUBTFkS4QBEFsODMC/GgvVJoQEARBEDePa2/vw/pyF0W1VQPOxa6q6qL+mtVcXtt3ze95fLvjItVd16MsK0RRgjCMkWUFgiCCrptYLOQt52JWtxmiLEs0TXNEgPPU++l37vt6EARxlOPGjl3bMVHco207JEkG32edG/K8FBk6fT+IEpXlcoXV6hDjuBJGbUEQwrZduK6POE5QlrXwuRiGUZTpTBcp+XO8g0RVVaJ0hsYWgjjKXgT49MbPmf8x80GGouUEQRDEzeBaaqJ5PSV3Hc/zElGUHIkUBQFrE8Yms5v71lTkTierx02oT9ofViveCSd2HvmWJAVXrixECrqq6nBdXzgWX21RmwQ4QZxddpWoTP9ep2NL27aoqgpZlok2i2wRbmPwOH0PN1XbmEEyAV2WJYqimAjpfm0ueXx7xem+zktf9n0OCeKssRcBPp2QjOPRvqT7PikEQRAEwWodR/Q9q6EsigpxnML3Q7iuD9f14XkBomgTJWIRpn5nPTf/dyrETxMh4hPkKEpgWY5IO5/38zUMC3Gcoq7JgZggzjsnLchxwds0DaqqQlmWW9Hn6Rg0nWPPFwPnQTBuCjllV6bQceUs15ZZRBC3L3sR4OO4e0CZC3ES4wRBEMS+mApwlv5dbwnwqfBeLlkaJzM9Ojq53f7co6mb17I/fc9M2Dwv2GoXNG0hxI2T8rxcmybR5JcgzjO7smLmgnkqwLn7OH//fD69KxtnLpynC4Rzdon6+efvKq8hCGLD3gX4fLWNUlYIgiCIswVr6cPrwKMoEe7jrDfuiHFcgbUhO5oauitl9GqGa7vgAtxxPCwWMg4OJOFWzCPhkqRA100kSYa2pfpLgjjvzCPK844Gu14/ieNS2HeV5Oyap+/6jF0C/KTSHoK43dmLAJ/+oXLDhnm9CYlwgiAI4mywwnLJBHbTsBps3w/heQF8P0Qcp8iyAnleoqrqLRE+juORyez1Tkr7ntWhcwG+WMhCgPOIOE9F9/1wHZ3vb8DxEwSxL67VhG2eYn69Anz+3dO67qulos/fRwKcIHazFwHOTdhYPVuLsiyR5znyPCcBThAEQZwxlmAOwMwNvSxr4YZumjZ03YRhWLAsB0EQIs9z1PW2+N1lpHTaMquu65HnJWzbFdFuSVK20s95Pbhp2kjTjAQ4QVxQjotYn8RJke6TItq7DCRPqgWf7t++zxNBnEX2IsAPDw+xWq22BDiHt0qZGzrQHzFBEASxD5bLFXh9N4dHwm3bhaJoIvKs6wYcx0Ecx6iqCuM4Hll05lGk0wvwDkmSwjTtrYg3/25NM8S+aJqBKErQdSTACeK8cy3p5idtczVhfr3fe1ItOEEQx7MXAc4nIn3fo21bNE2Duq5R17UwpFmtVlitVns/QQRBEMTtDbtfbdr2cHO2uq4RRRFM04QsK5AWEmRJgaoYMA0HQRCjLBoMwxKr1WNYrR7bmsiedrLa95sIOBfgPAquqjocx4Ntu9A0A6qqIwwjdF239/NHEMSN4VpE9M2swabUcoK4MexFgI8jWy1brVbo+17UgNd1fST9nFbUCIIgiH0yTcGc3p+6rkOWZXBdF5qmQZIkSAsZ0kKHLOnQNRuuEyLLSjRNB2bUdv2pmVyAW5azlYLOnc+jKEGSZPD9EI7jIUlSioATBEEQxBljLwJ8tVqJNPSmaZDnObIsQ1mWonchn+iM40gCnCAIgtgb/B40vzcNw4CqqhDHMSzLgqIokBYKZEnH4kDF4kCFLOmwLXfdl7tF112/v0nf9yjLaqsGnKW9m/C8YP35zCm9LGvUdXPEEI4gCIIgiP2yFwF+eHiIcWTpe0mSIIoipGmKqqpECvp8okMQBEEQ+4BnYs17d/NyqrIs4fs+dF1fG6KZkCUdB1cUHBwoUBQdts1EOHNJv77F5WEY0DQdPC84kn7ueQHatsdq9ZjoSc6j7fs+fwRBEARBbLjlAvzxxx9H27YoigJxHG+J73EcRe331KyGeoMTBEEQ++IkAT6OI5qmQRzHME0TiqxCkQ2BLGmQFipUVYdl2QjDCEVRoOu6U5dYDcOItu3g+yFUVReu57KswrIc5HmJrhvQ9yOGgTLHCIIgCOIsshcBziPfYRgiyzLRrmXqtMgnOVPHWBLgBEEQxK1iVwufKVxAt22LJElgWWt3ckmHIhtQFROKYkBasNZgiqLBcRykaYqmaa7rnjYMS2RZAd8PEQQRPC+A6/oIgghV1UzE9wrjSCKcIAiCIM4aexHgZVkiCAJ4nocsy9A0jWhHlmU58rxY1671wn32JNMacmQkCIIgbjRz0X2cA3DbtkjTFI7jQFV1yJIGRTagqRZUxYQssXRxTdPFfY+33DztPi2XKzQNq/Fu2x5N06Esa5Rlja4bRPo5CfCLyUnznc1C0fR3e/rWUwRBEMQT56Txdi8CnKefh2GMMIyQJCnSNEOaZojjBHGcIM+LtWvsct2Ddbdz7HSCRDcUgiAI4kaxS4BPH/PtpgJcUbS1ERtLDVdkDaqqwzQt+H6wM+vrNPeuYRjRdf3a3XyF5XIlnmOCe8r+zyFx836P48gWZJbLFcZhRNv2qMoGeVYizwrkeYmyqFGVDeqqQV03aJptI0AS5ARBENfHcePnrqy5+bZ7EeBVVaMsK6RpDs8L4PshkiRDVTUoCvZ8kmQoyxp9P4Kt5G8LcN7GbBxH0U+cp6rzbfd9YQiCIIjzza40dF4iNY6jqA0vigK+78M0Tei6Dk3ToGkaDMOA67pIkkQYjU7FPIkf4lqZGtSy399SZDy0zYA8qxH4CWwrgGX6sK0AvhcjDFLEUYY4zpBlxbpUYfObmy8oEQRBEFfnJAHOx9WpqTgvXRvHvdaAp/D9UIhv1jKlRZrmCMMYUZRMBDjb2Xmke2qM0zSN6CPODXL2fWEIgiCI88t8FXv6mJuw8ZspNxdN01SQJAnSNEVRFKLmm7+HO6jTvYq4Vo7+/lYYhiWapkOalnCdEIbuQFUsKLIJTbVh6A4s04Nt+3DdAEEQIU0zVFVFmYMEQRBPgGspCdpF27b7EeBlWSIMQ7iuB98PEccp0jRHFCVwHA+W5cD3QyHAmaHMcmv1dyrCu65DXdcoigJFUYj0vn1fGIIgCOL8MhfgJ20zj05OTUSnrumr1WpLfJMIIk4D/92w39IhhmGJsqzh+zF0zYYs6ZAWOmTJgCyxf5khoAFNM2GaNjzP38rI2PcxEQRBXGT4vZ75nVVIkuzWC/BvfOMbyLIMruvBMCxYlgPH8eA47LGiaDAMC1GUoG1ZjdtJApz1RW1QliXyPEee52Jld98nnCAIgji/7DKtmka9p/ekXUL6au8l/xLiNEx/M1MBXhQVXCeAIhuQFtpadJuQFjqkhYbFgYrFgQppoaznWOZWWQT9BgmCIG48fMxumgZVVSHLcnheCMtybr0Af/zxx5FlOSzLhiwzZ1hF0aBpBnTdhK6b8LwAZVmDGcywG8wwjFvRgmkYv6oq5HmOoihQVdV1u8sSBEEQxC6mUWt+f5n6j0zvO/OUtGna+Wn6fhPElGkUhQUZmNt9WdZbAlxVLOiaI0Q4E+AKpIWynnOpMAwDvu8jz3OxgLTv4yMIgjiv7EpF5+I7yzKEYQjHcaGqJmRJ348Ab5oGvh9A03QsFvIREe44HtI0R9N06Hvm7spbaYzjKCYwPPU8z3NkWYayLEV0nAQ4QRAEcSPg95xdEet5ZtZxUW8S38SNoOs60bqVtRsbUZY1PDcUApzXfysym+iJCLikMmd+RRMCvCgKEt8EQRBPgF214DxIXBQFgiCAYRiQZQWSpEJaaLdegH/zm9/EMAzI8wKeF0DXDSiKut4pBYuFDEXRYFkOojBFnleoqgZtO62hO8Q4jmJVIUmSdWuXhoQ3QRAEcVOYCu15Ovn8xkv3IuJm0HUdqqpCWZaoqhpVVSNJcti2vyXAVYX3oNfXaek6FEWHomhQVQ2maSIMQ1RVtfdjIgiCOM/s6pbCNGqOMAhhmhYkScHBlQWkhbqfCPg3v/lNjOPGMTYMQ1iWDVXVhACXJBWaasK2PIRBgjRZ97KsGjRNh64b0DQdsqyYtDFLUdct2pZHy48/URSNIAiCIE7LtdZskwAnbgY8/byqKqRpijCM4HkBLMuBpplQZG64ZkFTbaiKJczYVMWAqhpQFA2KosKyLCRJgrZtaT5EEATxBNguje5QFBXCMIZlOVAVA9JChSRpa2NMZo65NwE+XSFI0xSe50PXTbY6q+gwdAeeGyEKM6RJiTwvEQQRTNOGbbuIokQ4p3sea62RZQW6jrvR9lt1TavVSrjPTvuyHWeeQxAEQRAEcVbg8yZeehdFMVx3PXeSWaSbR7u58GbmaxpkWYckqesghwzLspFlGbmgEwRB3CC4MXia5vDcALpmCiNMWdKhyJuF0r0I8Hn/06ZpEMcJDMNaG7Op0DUbjh3Ac2OEYYY8rxBFCUzThmFYcF1ftC/LskL0Ea+qZp2WxVO0KuEYyr+3rmvxGjczIQFOEARBEMRZhwcviqIU7VsN3YamsrRzTWX/ZyKcTfYUxYAkKbhyZQFZVuC6rvDNOanNHkEQBHF1uB9MVVWI4wS27UJTja2F0b0L8HHcpPKtViv0fY88z2GaNsuRP5ChyAYM3YGhu7BMH1GUIMsKpGmOOE7heQFs24Xr+qiqBsvlIcZxhThOEUWx6Ak+dUXnK8dZlq1rxust19p9XzyCIAiCIIirwUR4i6JgwQnPDWFbPizTh20FMA1P1IGrirl23mWdZzTNQBhGaJpGZASSACcIgrh+uAAvihJBEMI0bSiKLtLOmfA+AwKcp3/zqHRZlnBdH5pmMJdO2RAGIrKkwzAseF6AKEoQReuVBc2AphlIkmyder5EkmRIklREtjms+XmJNE0RxzHyPBe1T/u+aARBEARBEMcxNffhopkL8CTJEAQJHJsJb0N3J23INDH5U1VddJrJskyIboqAEwRBPDG463maZkLPKrIGRdaF6J5mJe1VgLdtK/4ty2qSSmVBW/dJOzhQceWKgsVCgSyrUFUmxnkquqYZcBwPSZKhLGvkeYmyrER0fbVaYRzHdUpAjCAIEEURiqIQCwD7vmgEQRAEQRDHwQU4nzM1TYOqalAUFbKsQBxl8NwIpuFCU611GrqNxYGKgysKVMWEbXsIgghJkqGqauHmv+9jIwiCOI/M3c95SbVp2qKkmgeUz4QA51FvvorLbiYt6rpBnheIohSOHcDQHdZWQ9KxWKg4OJBwcCBDljVomglNM0QPcdOwmSO6FyAIQsRxgrqu12nnDeI4huM4sG0bYRiiLMv1iu/yyEm82gne9wUnCIIgiJvF/J43LeHiGWVTA9Or3Tv3fTwXCX4t2rZF27KuMKwzzIAirxGFGVwngu8liMIclsnqw10nQJYV624xu9vpEQRBXFSO03K77ne7OG77vl/T9aiqCmEYwTBY2zFpwQQ49+fg5ph7aUP2+OOPbx3MNKWKH0TTtChyllYVhjFcN4Cu21AUY20wwuuZdBwcKDg4YI3NFYUZjfA0K9f1EAQhPM+HaVpQVQ26bsDzWPpV03QYhhF9PxzriH7SRbgVP5Br/UFcVE57Pq6HfR8jQRC3L2dxvJqK7q7rUNc1vvTIf8J7P/IufPrzn8AffPq9+MNPPwBJXSDP82NriCm1+WZfoxEsiLDCOK7QdyOauhOmtG0zoCxqFHmFqqrXpXrjeq51bS31CIIgLgJTvcnHPR4Q3tUZa+qPMR0n+QJo0zRomhZt06GpOxR5hShMYFkOFFnD4mCXANf3K8CnBzVlc0MZJzf+BmVRIU0KRGGOwE/hOhFsy4eu2VsrCtKCF7prUGQNqqpDVXUoirY2d5MgScpanPvrtPUKRVGiKArhjN40zdb+3aoJEInHG3NO6BwSBHEeOKvjFY+I8klIXdd4/yfvxave/QP45+/9Pvyzy0/FK+/9XrzuPT+Dj/7Jh1CW5daEZvp+GmNv/e9pI7CP/n52z7voOhEEcXGZdsLi4970uakA5+MhX3yuqkp01iqKAmmaIgxD+L4P3w8QBvE68yiErtmi/SNvAbmp/9a3Ht9yAT53QZ/fCKYna3OzGDAOhxj6Q7TNgCJvkMQFAn/t/Gn7MHRHrC6whuesZpwjScq6/+W2AJ+3LKvrGk3TbJm43eob02kmYvwHdC3cih/3zdiPmy2+z8o5JAji9uSsjFfzyADft6Zp8P4/uhd33vtUPPdDf0vwoj/4B/j9j70VaZpiGAYcHh6Kz+HtP3mnE4qE3/rf00lie9c2JMIJgrio8HvafDzcNUY2TYM8zxFFETzPh+O4sG0bpmlC03QoigpZlqEoCgv2ihpvfYvpc7wd2V4FODdG4wfO68CP78m9xHI8xDis0PdLtO2AtunRND3qumN1T1EK2/bWPddYtJsLbg43cXMcD2mao+sGrFaHW33Jz0L04WZxVqLIZzHic97O93mGziFxkdn3uHO9f0P8Xtx1HcZxswjOO4g88Ml7cOe937UlwJ//wb+DX/7gj0M3dHRdh8ceewzjOIp7+eHhIVarFbW5OiPXnj8/z3DYlWZJEARxEZjf53YtSG6L7xZRFMG2HeZkrvCgLkOSZEiSDFlW1hnWKq48KmNxoG46TkwE+bQPuCzpkCRmzrY3AT51KGftNJoj0edhGCYrFgO6rl8zYBiWWC4PsVo9hmFYoq5bJAmzfjcMC4qiCWRZxWIhC0FuGBbCMEZVNZjWgM9vROfhZrTvyeZ5n9De7H3Z97k7a9BvnLjonPcxf7lc4vDwEIeHhxiGuQDfjoA/70NPwk9e+p/wmS98CnVdb72n73s89thjWK1WwrRt3/fL2wV+La8WAZ+2NCMBThDERWTXuMbHPx785Rq0qipkWQbH8URbbGmhTLKqtXVG9eY5acE6TczFt7TQjqSiqwozEDcMcz8CnKelHR6y6PN2QXuz5bC6OVmcQdQ18c/hK/VN04gG6IZhij7hiqJhsZDXLuoSZFmFZTkIwxhZViDLcmRZhjzPUZbl1kLAnOOePw9MaxxuNDdzX/Z93s7qOT+P0Dkkbgf2Pe5cz9/PdHs+OanrGmVZIs9zXP7kPXjpLAL+3A/9Lbz40pPxex9/C5IkEcKu6zrRCnS5XIrH+56I3S7MBfYuwT2/JiS+CYK4yExrvtu2FfXccRwjDEMEQQDXdWFbDnTNgqqsS5oXKmRJWxuBG5AlDdJCESZr89TyXeJbUy0YugPHDhBFMdI0vfUC/PHHH0fXbQrby7Lcqr/mN4WTogrz56ePu65DkiTQdb7KYIl+4bweXFE06LoJ23bx9re/Aw8++AmYpgnLsmDbNj784Q/jne98J97//vfj8uXLuHz5Mh544AEBf+44pu87aZv5drveN93upO8+zWfx16b/TvnABz5w5Ln5ttNtrnf/559/6dIlvOc97znynSedsyn3338/7r333jN3/o87Zzfq/J/mOu3ar5O40ft/vef/rOz/SZ910nYn/S6Oe+8T3X/+Pffee6/47Z63/b8R5/9qf5en2f/5fp/0OacZe04aT+5/3/148E8+ik/86UfWfFTwyc99DJ/8HPv/g5/9/yavfwSf/NzH1v+y7f7ozz4uXmfPfVS8Pv2sP/qzj635+NZrb7v0W3jJfU85IsBfePkf4M3v//ewHRtN04jF8fm9mQTerWV6vqe1j1VVIc9Z0KEoCtFajq4RQRAXHb6wnKYpXNdd13Rr0DQNqsrqumVJgSKz1PGDKwoOriiQFhpUxdzq5z0V3LtQFROG7sC2fAR+giQukGc16poFcm+5AP/GN76BJEnYKoNtw3VdRFGEPM/FjWAcxy0DGS6sp6u2J6VSJUkKy7JhmjZs24XjeHAcD6Zpr3uHs3x+RdZw111vxNve9nZcuXIFiqLgs5/9LJ75zGfizW9+M7761a/ikUcewaOPPnrkX84jjzyy9dr09fn/j/us+funHPe5J+3PtXznWdn/KZcvX8ZrXvOa697/+/6SUAAAACAASURBVO67D294wxuuuv/z13ft/67nr7b/13KdrvZZp/nO487z7bb/u35zt8v+7/qdT7f7/Oc/j1/7tV/Dpz/96avu/xP5zpu1/6c5/8d953Hjxmm+80Z+1mn+5r74xS/i3/78/4Y7f+P78dL3fhfuvOepeMm9T8FL7n0K7rz3qbhz/f/N46fizvd+F+6896nbz4ntnjp57rt2PL9rO/ZZL37vd+C5H3zSEQH+3A89Cf/iXc/Ap/70QRRFgWEYRHYbv2cfJ+yuJtCfSPr/PsoDbjYnHdPROdHmdR71qaoKURTBcRwRcPB9H3EcCzHeNNMe77v24fqvy7U8v+9zTBDE2ed67gnjwPxJsiyH5/nQdV3UdauqCk3ToaqsdJl32JIW+rp+mwvrjQBnz5miPbammtA1C6bhwLF9eF6EOMqQZxXqqkfXjui7JXg59S0X4H/zN38Dx3ZhmpYQ32VZouu6rRM7t4kfx3Fn+tRchHddh6qqkCQsrSCKYsRxgjhOEQQRLMuBvO7Ptjhg/dlkWVsbtGn43Of+HK9+9avxqU99Cn/1V3+Fv/7rvyZuEQ899BDe+MY3Xvf7v/CFL+B3f/d3934cBHFW6LoO73jHOxBF0d73hTg9X//613Hp8iX8z//79+K5D/ydHeL3bPDCS/8Vfus9v4Y8z9G27Vaq32kENi8rmxq1Xgu7XNanC/dzT5nzzPS4pud0Ws/Iu8e0bb9uSTaibXsURYkwjGBZNjRNg6IwY1pdZ9mCluXAdX1RnlfXLbqOvX8YlhjHJYZheWoRPp3X7XJcv2gLJQRB3Fyudi+Yjzdt26EsGsRRBtfxoWnWOpVchSLrUFWWXq7IOmRZFwKbCfCNozkT4CZUxYKm2tA1B5blwnV9BEGIOEqQZTmqqkbTdOg63g5yRN+P6/GY7dteBLhluvD9EEVRom1bjOMobrrzm+b0hrzdmuyoYcj0vW3bbqW5Z1mBMIxh2y4UedOjTZENfPWrV/DpT38GkiRDVXV87GMP4nWvex2CINj7BOx24qGHHsKv//qvX/f7v/CFL+Duu+/e+3EQxFmBBPj55y/+4i/w4le+AD/4nv9i70L7OH7off8Qv/GuNyCKIlRVtbPe+2pRav6Y/zu9z0/nAXwuMN9umj23q7frRTAZmwYjdgnweWCCm9NGEQtC5HmJoqgQxymbC61NaqeGtbxEj4vxKEqQZQXKkkfHmSHuaXwIuL8P3+fjrjmJcIIgnghTId40zVr/ZQjDGI4dwNAdUaM9dSef1m5Pn5/XcquKBUN34dghAj9laeU5K6Gu63rto7L7XrO5V7F93JsAj8J4vVI7rNOc+OrqKFYH+ErBfGXjuHql+crwMLBC+6qqkaY5fD+EobMm6QdXWAT8ka8u8N733o9Xv/on8PSnPx33338JX/3qo/iVX/lV/PRP/zTuvvtuvPvd78bDDz+Mr3/963ufjF1kHn74YbzpTW+67vd/6UtfIgFOEBNIgJ9/qqrCz/7sz+K5v/3teO6HdqWA758X3fdkvPH//Xf4zw99EX7gIcsyZHmGJI2RFzmqqrpqeiC/f3PBNjWFm7t5TzPh5mZi06y540T4eRd4uwIR80yCvh+Q5yUsy4GiaDBNG3leou9HNE2HMIyFN46q6ut2OspW+1ZF0aBpxlZkPI5TxHGKKIpPQYQ0TYVHwPwYphPUi7JYQhDEzWNXxJu/xsV3mqbwfR+WZUFR9C0hPW0LNu/TvTFV45FvHZpmwjAcuG6AKMyQZzWaukffjRjH1ZHsql0dKObHsBcBbhosZB8EEeI4RZbl69XVDn0/gItxHq5n+fK7nVt31YNPL0rbtijLCnGcwLZdaJqJP/n0n+K3f/stePfv34MHLn0AL3zhD+Ff/+t/g+/5nu/Ba1/7WvyH//BWvOxlL8fTnvY0PP/5L8Bb3/o2vPOd78TXvva1vU/GLjIPP/zwE0pB/+IXv0gCnCAmdF2Hu+++mwT4Oeczn/kMXvjS5+N59/y9vYvt3TwJL7nvO/C/vusF+M3Lv4xLn/p9vOfjv4vfufwG3P+Jd+Ezn/9jUWscx8wBlkcM5pHcuaDsuk5EMaaR1GmG3K7U8l0i/LwL8HnUeNf52kS/a4RhDF03oao6bNtFWdYiHT2KEtGyVZZVIb6nAnwaHVcUDaqqCzTt2tF1Ha7rIs/zLZf96XXkk1YS4ARBXI1d4/o4jsJ7pCxLhGEI0zQhSRIefVQ60qt7V59uZp5mQFUNYdbt+xGSJENRVOu08gF9v8Q4rDCOK7Dg8dEuE9PF4zMjwA3dZjn3CltVME0HruMjDBNkWYm67tB1I4ZhheV4KA6Qn/RdBzo3b5uupFdVhTTN4HkBDMPCH3/qM7jjjhfg6U9/On7xF38J3//9P4BXvOIVeOYzn4mXvexluOOOO/Dyl/8wnvGMZ+DVr/4J3H33O/Grv/qrSJJk7xOxiwxFwAnixkIR8IuB7/t44Q+9EM97998/A2L7BD74t/HiB56MV1z6R/hfLv03eOn7noJX3PeP8Uv3/Tje9pE34Xc/+ht420fehHd/5O148LMfxqf+/OP4ylf/M4qiQNu2k+htjyzLoGkaPv/lP8cDn7gH7/nIO/CpP/s4/vjzn8CnP/9JfOrPHoSu66iqSswBpjXQXJyP4+6U7fPINMI9jfRPX+fnIc9zeF4A1/Xh+6FIQc/zEnGcij63XIBzET4V3vz5+esM9cjrx6NA13QEQSCu9S6hTQKcIIhrYVf0e9piLMsy+D4zWpMkCYsDeUtk704vN9etwnwEfog43tRzd12PcVxitTrEanWI5fIQ3BODBYp3B4d3tYHkj/cmwGVJE/D+abpmwzI9BH6CLK1QVx26dsTQr8BNP3ZdgF0mK/wisBXzFnXdIE1zeG6ARx9Z4Md+7Mfxrd/6rXjGM56Bb/u2b8N3fMd34ClPeQpe+cpX4lnPehae//w7cOedd+Id77gbP/dzr8ErXvEKvO51/9feJ2IXmScqwCkCThDbkAC/GNx11114zr/6/mNcyM82z/vQk/CCD/6X+KE/+BbBSx74drzi0j/CP3/f9+H19/8sHnr0K4jjGHnO0tWzLMMHP/oBvO6en8HP3PsSvOyB78adl78dr7z0j/HKS/8Er3rgn+BV934vfu29P4d3/cFb8ZnP/Ql830eWZaKjyjAMWwL8Ioi6qQDnEaCmadbu5Y2gLEskSQrfDxGGMZIkQ5KwOkjX9UVHGJ56Pq8DPyq2FZGqrqo664Ura9eOpEBRFJimKUT4dEHkOEOlfZ9vgiDOJrsM13jkm3faMgwDsixjsZDWvby308258JYlHZpqwbEDhEGKLC23ukHwkuhxHGeLn5zdnRzmWdlzcb5HAc5Pgj7JxWcOc5pqwTRYkbvvxYjCFEmcihvr9sB99MC5CJ+uho/jCm3bI4kzmIaD+++7hB/90R/DI488gh/4gR/Ad37nd+I5z3kOnva0p+EHf/AH8eIXvwQveMEL8Oxn/yCe85zn4Id/+IehKMreJ2IXmYceeugJCXAyYSOIbUiAXwxe+9rX4jn/7rv2LqZvuDj/4N/Gv3nvc/HAx+/BH33u47j0iffgrnf/Et5wz8/h//i9f3lN4v7Fl/8hfvLe5+Df/8d/izf+3i/jfX94D5IkEfXG09ry8yzCeVCBU5Yl0jRFGIbw/QBhGCJJEiRJMukAw7q/uK4Py3K2RPc8pZwzTUmfim8u0tk2+pH6yePRRKsfWZZhmibiOEbbdmIiyyen0/kbQRDnm+MW1m7EAts8uszFdxRFsG0bqqpisVjg4GCBxWLBMnZmdd5ceNuWjzBIUeQNmnpA3692ZhjtOrbp4+OOfe5dckYE+HYfNUUxxKDNi94VWYMia9B1A7Ztw/N8RFEs0gLall+AzYHzE8drx9nKBRPgaZrDsjzIkobf+q3/G6973a/gpS99KZ7+9KfjR37kR/At3/It+Imf+En8yq/8Kl784hfjVa96Fb77u78bd955J4qi2PtE7CLzRF3Qv/SlL1EbMoKYQAL8YvCLv/iLePaPf9/eBfON50l4weW/jzvv+W78s3v+a7zo/m/DHZf/Hp5/+e/ieX/wt0/1WT9yz3+LN7z9l/CeP7wbf/rlP8aXv/ol4cjOJz489fk0E8KrTSJv1GRy1+dMJ5nMWKhFUZSIohiO40LXDaiqBsMw1zX2CeI4gef58DxmmuY4HnTd3DJYm4rpjfA+hvUcTJY1SJIKaaHuNDA6CUUxoMgaFgcSFEWD7wdomla42k9LBHjWAkEQ55dpOcw0O4cbbO4qCbpaFHl7+wHjcpNBw8puCma2bViQp54WCxWLAwUHBzKkhcI0pWbBtj0Efow0LVBXLfpuxHLk6eVXP76T/Md2Md92bwKc91ObFr0rioa/+IuH8PM//wt4/etfj9/4jd/EfffdB03T1g3S9a02Ga7rI45TURjftr34t+sG8biqGuR5iShK4Lo+DMMSn/XlL38FH/3ox/DOd/5H/MIvvBYvetGL8I533I3PfvZPceedd+J5z3senvzkJ+OOO+5Anud7n4hdZB5++GHcdddd1/3+L37xi3j729++9+MgiLMCCfCLwetf/3r8j694+hkQzGeXOz7wd/Ev7/3v8K/e90/x4+/7p/i5d/4LPPLIIyI9u6oq5Hku0tTn7uknT/Z2t1GbPj+Nblwr/DN2PTc1GWL0qKqNsdpiIeNgLWht20WaMjPbNM1hmjZUVYdhWEfqvKfp5lviW94YEx2PPuFq227QVAuqYmJxoEBaaLAtTziyL5esxPA8ZycQBLENF8XcQDNNU0Ge5yjL8ki3i+2s5Xm69/w7Bgxjh75vUNdsbA/DCJblQlXMdYq5BmmhQ5HNtWeFDF3X4TgOoihCnhdb7RHHHRnVN+O88LH+zAhwNqBruHJlgTe/+bfwmte8BnfddRde/vKX43d+53fwla88BMMwj6RPGYYF23aF0Yjvh4iiBGmaI01zhGEMzwtE+tXcaESWVSwWMhRFw8GBhC9/+SuQZRWXLl3G3XffjR/90R/Fs5/9bDzrWc/CT/3UT2G5XO59MnZReeihh56wC/rb3va2vR8HQZwVSIBfDN7ylrfgf3jJ9+9d5J59niT4kXf/93jwwQcRhiE++dmP460PvBlvuf8uvOnS/4n/5/d+E//p83+Osix3moDN3bnnE7L5xHD6vmuNmE9L5qaTsulkbR45KYoSnheIuQwPRjCn3lDUeKuqfqSG+/jI96ZW+zSi+nSYUGRD1Fwaho0oSlDXLYZhu7/5eXeqJwhiOwJe1zWKothaAOUivKoqQVmWKIpCGGtyvwueKTNvMdn3HZqmRp5nCMMQlmVDljVcuSLjyqPS2vGc+Ys5tocgCITXCC9nHsfxiMi/2QL8TETAWQr6uhZcYulNiqLhwx/+CH7//2fvvMOjOK+H+2FjxyXJL05iJ3ES23EctziJ7dgOEsVgDKaI3jHFdNN77wgkVBASIFDvBVNFN02gLiRt31Xv0nY1THfhfH+sZlkJgWlihRie5zxIq9XszMDO3jP3vvdu305dXR2XLl3i2LFjODs74+u7HT+/AE6diicxMZn09IwG4zNsG4WoVBrU6mxUKo31DrDtmA3bhiKN1zcdOnSE6dNn0KlTJxwcHOjXrx/z5s3nn/98jyFDhtg9GGutPAgBF0vQRURuIAp468Db25vX33ytBQjuo8Usny9JSDqLX6w3XaJ+bX28S8hvWR0wj8zMDAqLCqwBWePMi21mWwgGq6st/WV0Oh2lZaUUFOVTVFzYQNjvhp/7HdtRazqdnoKCIpRKdYMkQuPYxzbmEcjMlCCVysnIyLxpvbeF5hTwhvGeUqEhNzefsrIKjEbzTaXoYjZcRKR1YHsdte1h0bhruCDqWq3WKuJarRa9Xt/k1ASzuQqD3lif+bbIt1yuIDNTQkZGFlmZMhRyjbWxd0W5tkH5e+ObnQIPIwMufG03Ab+pAZtMZf2QWLVqNVFRUVy9etUagFy5coXc3FyOHz9OTEwMAQEBzJ8/n1279pCQkERa2jnS0s6Rnp5BWto5UlPTycqSIpXKm2w0kpqaTmhoGImJyQ0y4zKZAn//AJycnOjZsydLly5l+fIVDBkyhP/8533GjRvHpUuX7B6QtUaOHz8uzgEXEXmAiALeOpgzZw7//lzMgN8tHaOfYar/ACZv7U/HyBsj3Byj2zLM/xOmuo7ALXYpscdC2XMqmtSMZOs6ZKE5mIAgyjqdDlW2gpMJ3+J7YCNzA0fjErkYiTKzQWB5p2XodxrsmUwmSkvL0GhyrPGKZR632ho7ZWVJrcmEtLRzfPvtCeIOHOD06TMcPnyEzEwJ8fFnGsz2flgCLvT6sWCZsVtYWIxOp6empoa6ujpr2b0o4CIirYOGGeuGI8OEG2/C9ba6utoq6jqdzirhOp3OKuJms5mqevkuLSknP68IjSbHWsUsJFjV6mwKC0puTNQyma37cadrtZvjfNg2BbWbgAvyLYwgE9aAJyWlMGXKFBITE28bkNTW1nL69GkiIiJxc3PD3z+A4OAQgoKCCQ4Owc/PH29vHzw8PHFxcWX+/AXExR0kKSmFU6fiWbBgIW+99Taurm4olWrOnElg//4DREfHsnz5SsaNG8/8+QsYPnw406dPp2fPnowZM5YvvviCy5cv2z0ga414enoSFxd3z78vCriISENMJhPe3t6igD/iOK935qPBr9ldaB81HGLb4Bj5NO0jn8Yh9uYRbp+G/prPwn5Pr9BXGeD3L1w2O9c3MyuxligKwZLBYCC/IJ+9h3axNGIiXwa0p2vYi3SIfJYvgv/Cmi1Lyc/Pp7zcUg5ZVFRkzebodDrKysooKCiwotPpGq4/rG46G27b4Tc3Nx+ZTGFNLqhUGutIMblciVKpJi3tHKGhYbi5ubF8+XLmz59HSEgoqanpN83ntoq4TKB5BVypyEapsAi4QqEiJyeP0tIyDAbjTUG6KOAiIo8+TQmv7fXOVtBtf6exFAvXYaGXR1FRCRp1rmW9t1SJRCJHKlWgUKjJycmjqKiEykotRqOJqqqby8vtJeC2x91yBFyhqS+ZkhEYGMSxY8e4cuXKzwYm3333XYMSBdsPTLlcTmZmJgcPHmTo0GGsW7eOrVu3sXnzZsLCwpHL5WzcuBEnpz6MGzeeL78cxaJFixg4cBD//vd/cHd3Z+LEiQwZMpRu3brRrl07OnbsSHp6eoPsvMiDYcOGDWRnZ9/z7yckJLB582a7H4eISEtBFPDWgVQqpe+IHjhEPGV3qW2tOEa3ZaJXP9b5L8Z12xoSEs+iUqkoLCxELpcTd3Qv67YvZJjfJ3SIeBaHmCdtRP8JRnl3JSBmG9ti3VkeOAN33/VsDtnIJn9XfELdcd6+jEXB41kQPNYyvzzSC2WOHK1Wi9FovCkwFGIZYf1kSUkpOTm5yOXKm5bSKZVqNJocjh8/wer1y5m7aDZzF8xg4aIFhISFcu5c5k2N2G7m4Qi4ZeKNynrDIDc3j9LS0gbrPkX5FhFpXTTV+6JxdrxxLw3b55nNZrRaLSUlJeTm5qJUqG0arSmRyzWoVbnk5xdRVlaOTqfDaDRgNpuoqroh/c090eJuzofdBFwYQSaTqq0lScIa7bi4Axw6dIiLFy82e2Ajk8no1asXbm5uDBgwACenPowdO5YXX3yRDRtccXJyYuDAgYwfP57hw4fj4ODA5MmTmTp1Kvn5+XYPzFoTLi4u9yXgiYmJ4hpwEREbxBL01sPOnTv5b8+37C6qrRmH2Da0j3iWsdu6MdGvFxN9ezN7x5eMD+zGcL92tI985ra//2nYry1yHtuGT8N+RafwX9Ih4lk6hD2HQ0zDsWqdQ3/DzM2jOJt0huycbDIk50hIiydLmoFMJkOttoxeLSosIicnB5VK3WC5nEQi41xGBklpSYTuCmTuktlMdhlGD7/XGOXSgyVrF5KQkNhgrbdcVt/Atn7EmLUprUSOVKrkbrub3/n676Zmg1vEX6lUkZOTS0lJiWVsnOnGaNmqqmqqhRGz9d9XVVVRZa7CbG46i/WwA2kREZGmuV3jycaNLG37bdxYhiJsp9pmzFgBanX9dbC+w7lKmUtuTiHFReVUVgjjqaupqjJjNhsxmfSYTMafFe+msvQPGrPZbC2vt5uACxdmYU2QTKZCIpEjyZKzc+duFi9egl6vb/ag5uLFi6hUKqqqqvDy8mLDBhcyMjLo3bs3a9c6M378eAYOHMiQIUOIjIxkxIgRjB37FZ9++il5eXl2D8paExs2bCAnJ+eef1+hUDBr1ixKSkrsfiwiIi0BUcBbF136tud/QWIWvNlFPOZJHGLbWLDJdD9oOkf8mjFbPmeG9wi+2tGVEYHtmLFhLEtWLWTR0oWEh0egEERZIkcmVZKensHBbw8QvHcHi4InMNVvIJO39uPrdSOZtm4sa3yWsSNkO8nJaQjTZW50ObcdIVYvwvUNcGUPW8ClSmRSS+ZdqVCTnZ1LQX4hpSXl6HQGDAYzRmMVJmMVJpPlb6PBjF5vRFtpoKJCR0W5lvLyG52VmyrrF7iXBnkiIiL3TmOxvd2NMcvzqutvrFm+rq6usY4p1OuNlJaWk5eXj0qlRi6vLzfPzqe4qJSKCh16ndEq35a15TVUV1dhNhvrM+E/n/1u7hJ0QcC1Wm3LEHDhAi2UpCecTWHwoCG4ubk91PXW1dXVnD9/nsuXL7N48WK++OILOnXqxLRp03Bzc6Nfv37069cPT09Pjhw5Ql1dnd0DstbE/ZagX758mbCwMJYuXSpKuIjINVHAWxthUaE4zP+L3QVV5MHgENsGx6in+CzwRfr6vc10v0EExm7nwKFD7Nsfx7l0iSU+qhfjM/FJeGzyYIr7MJxC/0734JeZvH4YXv7ubPHdSnBICAmJSfXjd+52rnfzyHfTAq6q378bryskY9SqHPJyCynIL6GwoJSiwjKKi8ooKiyjsKCU/LwicrIL0KjzUKtyUauz0WiybWb7VmAwGG5aU2qPMlMREZE7w5KxrqGqqsYq4ML3JlMVlZU6CguLyc7OrW+mrUSt1lBcVFy/fMXcQKBra2upq6ujtra2Rb3nq6qqrJ3gW5SAS7IU1jmRmzy9GD5sBJ991pWioqKHFuDExcWxbNkyli1bxocffsj7779P//792b17NydPnmTKlCmcOXNGXAPeDDg7O9+XgF+7do0LFy4QFhbGgAEDkEgkdj8mERF7Igp466K4uJj/fv5PPvZ4zu7yKHIfxLShXfQTdA38I19t6oVPuBu7D35DSmq6tS+OrbgKsVJYaDhzl89gkNf/GObtyPytE3H1dOHo0eMkJ6WTmSGzJjPuTMAfDrcW8J9/rq2cN07YWGJGKVKpFJVKRUGBZaScsKZeCHpvLm1tGcG4iIiILbXU1NTVS3g1ZnM1RqMZrVZPSUkZubn5qFSa+nGLauv7XZjnbSvgtuMbW5qAC9ciuwl44wuw7QU1K1OOJEuBXKZmwoRJjBs3/qEEkKmpqfz3v/+ld+/e9OzZk3HjxuHv78+4ceOYMmUKy5Ytw9fXV5TvZmL9+vX3LeDXrl3j6tWrBAYG8q9//YvKykq7H5eIiL0QBPxh3sQUaT5qa2uZOXMmb497nnZRN3f1FmlJtMEhpg2O0W3pEPUMnSN/TQ//Vxi09UOmbBnIWr/FbAn05tixE6iUOZaleA3EUnFjTGt9rKRUZHMuXcLJE/GcPZuEUpGNXKa2Pl8mVaGQ2zQ7awHy3Viq7/a5t5J2a+8giRypVIpGo6G4uBitVmsNyG3XmIozxkVEWjZVVdXWzHd1dS1VVTUYDCbKyirIyyuw9sCQy5Xk5ORRXl6O0WiZoGD7Pm8847ulCbhAixJw2zJ04YMnK1OO344AtmzZQk1NTbMGN7t27aJXr1507NiRefPmsWXLFtzc3HjjjTeYNWsWzs7OREVF2T0Ia63c7xrwprY3atQosrKyxJsmIo8lrS0D/v3331tp/P2tsPc+P2jS0tLo7vQ5//O5fUMwEfvgENuGjhHP8lnw7xkS9AHTggewImw6/rt8CNsVzMGDh0lKSqkfAdb0MrymBFx4XCpRWiVbLlM3eFyQdEHo7S3e9yvpTcWFDW9KqJBJFaiUKusIONs14I2z4M3dYElEROTesV3/bTZb1n0L8q1QqJBK5fWTE/IpLS23ji9sqplbU0tQ7H18jWkxAn6ri3FiQgorV6xm40Y35HJ5swQ0V65cIScnh5kzZ9K1a1e6dOlCYGAgGzdu5M033+Ttt99m4sSJDBw4kPj4eLsHYK2V+10D3hi9Xs+ePXuYPXs2VVVVdj8+EZGHTWsS8B9//JGffvqJn376iR9//JHvv//e+v3t+OGHH1qViF+6dAlnZ2feHyKuBW9pfBr+K4YHfMxEr374xLpw8MQBEhKTSE/PQi63rfZTIKlvqnYnpdqChGZmyMjKlDfIDtvKeuNt2Vuq70W+b1UZ2RSWmxGWLuqlpaXo9Xpr8G2bCbMNzltqMC4i8rgjlJ4bDCYqKrQUFZWQnZ1bP6JajlyuJC+vgMpKHWZzlbVLesNt3Pweb6nv+RYn4LbrfOQyS2lVwtlkoqKi8fPza5aAJi0tjUmTJtG/f3+mTp3K3r17WbZsGZ07d+a9997j9ddfZ9y4cYwdO5YOHTpw/PhxuwdhAj/88AM//PDDTd8LAWfj77///vsWG5C6uLig0Wge6DZNJhOzZ8/m9OnTdj8+EZGHTWsScICJEyfi7u5OVVUV169fZ+LEiQQHB1s/XyZOnGhl+fLlFBQUALTYa969Ul5eztARg/mf1/N2l06R/0eHiGcY7uvIBr9lxB2JIyk51ZqpbZy5vfG94iYB/zlBFZbn2Qq47fYbP2Zvsb5b8b6TMvUGz5WpUCnV5OfnU1FRgdlsblCK2pLXgoqIiDSkqqoGo9FszXqrVBrrCEWFQkVubj7l1GcFFwAAIABJREFU5ZWYzdXU1Z2v/51H96aa3QT8Ti/OUokSiUROSnIqy5cvf+ClxNnZ2bz55pvMnj27QZDq5+fHP/7xDxwcHHjttdfo3r07/fr145VXXmH9+vVcuXLF7kEYQHV1NXV1dVy/fh3Aus7p6tWr1vNtNpu5evUq169fty7+v3LlSosLSO93DnhTlJaW0rVrV5KTk+1+fCIiDxuTyYSPj88jL+Dff/89AH369GHo0KGcPXuW69ev06dPH7y8vKyfL7bfx8TEMHr0aPR6PdevX29x17v74fz58zg6OvLJrJftLp+PKw6xbWgf9Qv6+/+Tldvnsmt/LDKZDJlMhUwqxC+CLApxjaaehqJ8q4ZjjRMSjcW6sdzblrPfvvN4fYJD0rDU/ecy0g9DwJsqNW9qH4RxZnK5Eo0mm5KSEvR6gzXzLcQ6QmAurgEXEbEvDScRNPyZ2VyF0WjJfNuWnCsUKnJy8igqKqGiQoteb7SuEzebq5psrmg7cvDnpiH8HE393q2O6W7PxyMh4ELp1ZIlyx5oIKlUKpk5cyZfffUVJSUlXLhwwTp7PCMjg7CwMBQKBdOmTePVV19l6tSpjB8/Hjc3N4xGo92DMID58+fj7OzMhQsXuHTpEkOGDKF///4cO3aMn376CZlMxujRo8nMzKS2tpY+ffrQp08f9u/f3yBz3hJoDgHX6XT06dOHBQsWUF5ebvdjFBF5mJhMJry9vVuVgPfr14/169fz3Xff3VbATSYTgwcP5vDhw9bPHnsfx4Pi4sWLfPTRR7Rb9zu7i+jjSMfIZ3EKfoOZASMIjPAnKTkZqVSORCJDKlXWC/gNmo5v7l50Gz+nccdzpSLb2oBNJlWSlSWzZNrrGxcp5CrS0s9xMv4kR749SkRkOEEx/oTuDmTX3l3s3rubb0+e4Ny5LKQSJVmZ8iYz6Q9KzH+u5P7nBdySBVfI1ahVOeTmFNTPBNZiMJjqy1SrrPJtNBpFARcReWhY5njX1NRSXS10Nm8447u6uhazuQq93kBZWTn5+QWoVCqkUilyuYLc3DzKyy2jBYX3s+17urraMvO7uroak8lEUXEhmbJzqFRKysrKGnRIF0T9VjQ1D7y62nLzzmg0WvtLNK6quddrSosW8MYXaK9NPpw5c+aBBDCXL19m7ty5fP755xw4cIA9e/awYsUKPDw8rKKWl5dHYmIiXbt25T//+Q+9evVi3Lhx5ObmtoimXtevX8ff35/58+dTXl6OXC63CnZAQABXrlzhm2++YcaMGRQWFnL8+HH69+9vvYlw6dKlFhWUNoeAx8fH8/HHH9OhQwcyMjLsfowiIg+T1ijgkyZNYubMmZw7d+6WAn79+nV++ukn+vbti6+vb6sT8GvXrvHBBx/w8ew/2V1GHy/a0Dn0Bb7a1p2QvX7EJ8TXS7ccmcwiuvZYe904Yy6TqpBIFGRlSVEoVCgVKlJT04jdH4V7xComBfVi1JYuDNvUgT5+bzPQ932+dP+MER5dWOg5nQOHDxAeHsWpk2cavEbjrP3DyIzf+e9ZGtNpNLnk5xdSUlJGZaXOGjSLY8hEROxBjXWetzBmrLb2PNXVtZhMVdYRYwUFheTk5KBSqZDL5cjlcrKzsyktLcVgMNwyky18bzAYKCktJvjwFiYF9GJlwEy2+HlzOv4UBoPBiu01oPE2hZt0ArYVNLZ9JW63L3dDixdw24vx3j0HWLt23QMJXk6ePMn777/PJ598QocOHejYsSMbNmzg448/Zs6cOXzzzTd07tyZoKAgPvroI/7xj3/w/vvvM3/+fE6ePGn34OvatWv89NNPJCUlMX78eBQKBZGRkQwbNgxnZ2eWLl3K+fPnWbt2LatWraKmpoYlS5YwZswYdu7cyZdffonJZOLHH3+0+3EIPOgmbNeuXcNoNBIeHk7//v3p1avXA+2yLiLS0mkta8BtBdzd3R1fX1/mz59/SwEXGrXZ/ry1Cfjw4cN54xNRwB8mHSOfZ8mOrzly6hAyuaK+k7kFhUKFQtGwxLu5RLvxY0LmWy5TWzPXWVmWmwKJyUl4Bm9gQdA4eoa8QpfI3+AY3RbH6LY4RD9JT//XWLp1Jpui1+EV60z03kiSk9I4duwkKcnpDV63qTXn9kQo85dKbpTvy2Uq5HIVKpWG/PxCKioqrZnvpgJvERGR5kEYKyZQU1PH+fMXOH/+AlVVNZSXV5Kbm28dLyaRSJFKpSgUCnJycuqXleibLPuurraUmpvNZrRaLSUlJYQc8MUp/HUco9vSMepZBm/7L0eOH8JoNDa5DSGzrdfrKSsrwz9mC9t3enEmIZ7y8nJ0Op1V/oVO67ZzvG3HnbV6AZdJ1UyfPoudO3dy6dKl+wpeDAYD4eHh7N69mz179qDVavn666/55S9/yQcffEDfvn35+9//zogRI3j99dfp3r07X3zxBcuXL28R5efXrlkarJlMJvr378/Ro0eZPXs2U6ZM4cyZMwwbNozKykr69OmDj48PRUVFjB49moiICHJzc5k6dSrHjx9vUWsjm0PAbZHJZEydOpWDBw9SWVlJWVkZFy5csPtxi4g0FyaTCS8vr1Yl4F5eXqhUKkaNGnXbEvQffviBfv36ERQU1CoFfO7cObz+obgGvPlpg0PME3SKeJ6l3rOIjz9rbQxkLe2ul2+FQt2sAm4r3Y3jo5sz0ypS0lNZ4T+L7sF/pl1smwbH1CHqFwz2+5D125dz4NBBJBI5WZlyMjNkZJyTWjuuN2cJ+v3SeASb5TEFmZkSJBIZ2dm51uZsQpAsyreIyMPCkvk2maowGs2YTFXU1NRRXV2LVqu/aba3TCZHoVCQm3tjqkHjbLPwtbDOW6/Xo8nRsGPnZrpFvtjg2j0k8EPS0tKsZePnz5+npqYGvV5PeXk55zLTOZ14gpNnjxMSHYjT1rfoHPIbnHb8gwW+E0nPSqWgIJ/KysoG88Zte0zYjkC7Wx4RAb/BgbjDrF61hpSUlAdSBh4dHc3gwYMZPnw4r776Km+99Rbt2rXjjTfe4MUXX+Svf/0r/fv3Z/78+XTu3JnJkydTW1tr9+BLCErr6uqYM2cO69atY/jw4QQHB6NSqZgwYQLR0dEMGjSIAwcOcPToUYYMGUJubi7nz5/H2dkZV1dXa6Bq72O5du0azs7OzSrg165dQ61Ws2zZMpydnenduzfBwcH3fTNH5M4RZjML3fmF7tSNH7sdrU2kmpPWmAEXBNvT0/O2Ap6QkMCIESOQy+WtUsDHjx/PX9598SEI6ONMGzpFPM/gHR/i6e/C2bMJ1uZAQtm5bRZcJlMia0YBb9yoTZDQrEyLPMtlajIyJHwb/y1Be7YzcXtvvgj5i1W+HWLb0CHiGfoE/oMlQZPZf3AfmZkSZDIFUumNLupNCf2tRd/+Ai7JUiKX1WfpZfXzghVq8vML0el0N63rFCVcRORhYCk7txVwodN5aWk5anW29VqqUKjIzs6hsLCQiooKa9b6ViMEhbJzhUrO+vBFdA+8eSznF35/xT1gHannUiguLiY7J5uTSceI2h+C3zebmeDtRP9t/6G/77/osf1vOMTcuEnZIeIZxgR0ZvOudSSmnaWiosIq3I3L0Vt1CboFjbWZyd49cRw4cPCBiNPQoUN59913+dvf/sYrr7zCe++9x/vvv89bb73Fhx9+SO/evTl58iTV1dWoVCq0Wq3dAy9bLl++jJeXF4MHD6Zv376kpqai1+tZsmQJY8eOZfjw4aSkpODj40Pfvn1xd3fHx8eHKVOmMHToUOrq6lpMGfr69esfSon41atXuXTpEufOnWPYsGFER0e3mKqG1o4wu9n2jzCv+U7/tJT/r48CrVnAtVotQ4YMuUnAJ0+ejI+PD87OzsTGxnL16lV++umnVifgq1at4u12r7UASW2lxLSha9Af+Np7EOG7gpBKZSgUqhtrvW0y4BaBFaS8+Uqzm8o825aEn44/i3v4akYGOdAj+K84RD+JbebbMeopvtryBWF7AklJTbVmn6RSOXKZ6qYS98YN0Rp3KLe/gKuQZCnrBVxdf3NCjUqVTV5eAeXlFQ2aMDW1hlNERKR5qKq6MdtbQFj3XVhYjFKptt7IVKk0FBeXoNPprO/ZG9tp2IXcbDaj0+lQqpRsDF9Bz+BXcIh94qZruGPMk/QKeZXJgU74fbOZVeEzGBDyLj38X+PzwD/RIfIZHGLbWLnpMyD6CbqG/Z7ZgSM4ffYUer2+gXQ3NW3hbribP3YVcIU8G5nU8mFz5PC3bPHZQlVV1X0HMVOnTuXFF1/khRde4LnnnuN3v/sdH330Ee+99x6dO3cmPj6+RYwcux07d+60Nl+7du0aP/74I15eXvTp08faAX3evHmEhoai1+vR6/UkJiYyYsQIjh071mLK0Ju7BL0piouL8fT0ZOHChVRWVtr9HLR2BJEKDQ1l4sSJLFq0yHptWLp0qXWus/DzxixatIiffvrJ7sfxqNBaBPzaNUvPC71eT11dnVWojUYjdXV11v9DwvVNKF37/vvvrTdsWsI17kGSmJhI15Gf2F9UWxkOsW3oFPZLhm52YK3fQhKTEy2Cas1yN5Rv28eaEvDmkFVbKVYqsklJTmdHqC+zdnzJZ2G/wyHm5mDUIbot/Tb/h03bN1qz3tYbBxJ5fSb5xliypmg8qszeAi4sTRRiQ6lEiUKuITengLKyCgwGI5ZuyzdnrewtJyIirR1BwAUJNxhMlJVVUFBQhEaTY2kQqVSTnZ1LYWExWq22wfvTtnN548x3Xl4eLttX0S34T03Kt+313DG6LZ2jfkWHqGfu6TOhQ/QzzPAZzunTp63l6IKE309jx0dGwJWKHOQyDVKJkpTkdHy3bSc1NRWVSkVNTc09S/Ly5cvp0aMHb7/9Nh9++CGHDx8mLi6OkSNHEhMTY/cg6+f48ccfyczMZPLkyaxbtw6A69evs3//fiZNmsSCBQuQyWRMnz4dtVrNjz/+yA8//EBtbS0LFizA09PzsRZwgeDgYObNm0d1dbXdz0NrB8DHx8d6g6i4uJiSkhLGjh17U0mxyWSiT58+nDhxwvpYa8xmNhetZQ24QON/d2H5gvC47fet/f9ISkoK/+z4d7sLa2vBIbYNHaKeYVDAf1jrv4jjJ79FrVbbZLhtUSKTKpFJFUiyZMhkSlJT0wgLC2fn7m8IDAkiOTmN5JQ01nut4dCRIw0yyncrr8LIMrnMMvtaKlEgyZIjl6s4dy6LDcFL6Rpy6+UI7WOeYsqW/mzx30xSUkr98cjqqe/gLrWUz1tK6FXIZcr613oQTddU9eX5DZFbuffmdULGXpKlICtTjkKhIT+/CK1WT1VVNbW1ddTU1NYHy2brKCN7y4mISGujcZbaMnLM8r7T6QyUlpaRnZ1rvaaqVJZlIuXllRgMxpuyy0I3cqEUvba2FrPZTHaOhnW+S+gS/HDHcE7c0pfguK2UlZU9kL4Sj4yAWy6ylgttSvI5Jk2azNChQ1m0aDHu7h7s2rWLvXv3kpKScldBzKVLl9i7dy+HDh0iMjKS7777zu6B1d0idPwV+OGHH256TEAIUoXnCM9rCcGqq6srGo3GLq995coV3N3dWbJkCWq1WlwX3ozYCvicOXNITEwkOTmZuXPnNhDw69evNxBwYbRUS+lZ8CjQmjLgIg1JSEjg1fdepl1oW7vL66OOQ8wTdA/9Ewv9JxISFURKaqqlo7n8hhxa1loryKrPEMukSnbu3klEZBSHjx7Bw9sND09PlixfjMemTWzy9WDfwf24+63nTELiLQRc00S8o2mEIOCWJkWZmVkc+HYfUYeDiD4awqbYtTgFvXHLLFDHiOcY6duBiN3BqNUa5HI5CUkJZGRmIpXKSE9PRyKRIJPJrcjljbP7tmvbNbfY71vLt7wJ+RYE3Pq13NK9XCFXo1BoUMizG8R9TZ8jdf1NA8uNEZlMgVqdTUGBRcDN5mpqa89TU1OH2VyFwWDCZBIz4CIi94tt47GbxdtsLc/W6/VUVFRQVFRMbm4uGo0GjSabvLx8SkpK0WpvlJw31WlcKO8WtidXSnEOW0C34D8+9M8Jx+i2LIwaQ15ennWywv1cSx4JARfu/gp3YZOT0hgxfCRvvvkmrq4bmTx5MoMHD6Zdu3asXLnS7oGRyL3h4uJi1zFhly9fJiYmhsWLF7Nz506xQ3ozYSvgO3bsIDAwkJCQEHbs2HHTGClbAW8JN4keNVrLHHCRm9HpdDgN6M0H039Hu+gm1q+J/Lx4x7ahS9hvGbHDkXXBi4g/e6bRem7FTVlgmVSNUpHNmYREFrrOYKHLDBZ6TGel8woWr5vPouULWLZuCXPXTSMoIoDT8fE3NTJrioZl1Tc/rlRoOJeRQehufyYF9qJ36Gv0Cn+VbmF/xDG66ZswDrFtcAp4gy3h7kikWaSkphAc5Y+bjwsxeyPZf2QPcXFxxMfHI5VKkcvl1jm8QnbcgqLRGvA7z+JbjkPRZNO6xiX91teSKa1x3+1fR8is39iGUqkmJyePoqISysoqqKzUUVmpo7y80pppEwVcROTese38fSvxtpXvkpISioqKKCwspLi42Driq/FMbmGbwnaE1xLWfCuUloZrXwT+5bZl580r4KPJy8vDYDA8PgIuXMiFO8/e3lt4+eWX+etf/8qAAQM4c+YMxcXFmEwmuwdGIveGi4uL3TLgApcvX+bQoUNMmTIFvV5v93PSGrEV8KSkJJYvX87KlStJSEgQBfwBIwp462bfvr28N/CPtIt6+MHIo45j5NMM8/+EVTvmEndsH+cyMmzWcd8YLyaXWyrw1KocgsMDCQwOJCByB8u2zeHz4JfoEvYCn4b9H+M29mPdxjUsWDUHZ/e1BIUGsdHDhT379zbZSdx2vbVCrkapzEatykGlykGlzLagykGp0JBwNpng2ACW7phO/8B/0j7qF003DbopYHyScUFdCYzdQUhUEKu8FjJj9XhmeoxhjF8XRgV1Yk7AKOYFj2al71ycfVYQFhFKeno6crkCiaRewiU31oULXceF2dt3IuCSLDlZWVLr9m7uHn+jmZ2sQYm/itt3lVfVZ84bNsKTy5UolWrU6mw0mhyys3PJzs6loKCoybnCIiIid4+teAvSbTQaMRgMGAwGdDodWq2WyspKKisr0Wq1VnEVSspt+zM0lvna2lpqa2sxGo1kZ2ezYftyega/2mSPi4cl4AsiR5Obm/v4CLilBD0bhTz7Rjm6XM2oUaN5++23WbhwIQaDgfPnz9s9IBK5d+ydARcoLCxk0aJFxMTEoNPpHsllCS0ZWwE3mUwMHz6cESNGoNfrRQF/wIgl6K2b+Qvm8/GEv9pdZh8VHGLb0DHieQZuf5+F3lM5k3zGKoUSiQyJRNagwVqWREpKWioBO31ZH7CUkT6dGLPtc3oEvkr7qKctQVlMW3oEvsrU9WNZsmYBS9cuZLHbHI4dP86Z+ESkEkWDBELjWd0KhYoMSSYx+yNxDV6Oe+QqC+ErWegyi+Vb5/D19gF0DX4Jh6i7W27QMepZVgXNZkuoJ19596DHjtcY7tWxyYy5Y1RbPg37FV97DWaZ5xyOnz5mlWWJRE5WlrxB9vteMuC2lQW231urDZpobNe46Z1SqbbOXVcq1cjlKjKzJKSln7P+Gwr/psLzc3LyKCgooqzsxngje8uLiMijTmMBt5Vvg8FgLR+3LSlvSlqbGusl/MxkMqHWqHD1W8kXwa/Y9fNDEPDHKgNuu1ZKuCOqUGhwdXVjz549HD58mLlz57J06VIx0HyEsWcTtsYUFBTg7e3NggUL8PHx4cyZM+Tl5dl9v1oDtgJeW1vL9OnTmTZtGtXV1aKAP2BEAW/drFu/FocZr9ldbB8VnLa+zbhVg1jpvIwTJ0/UC5xF+NLTM0hITGT30Vj89nmxZa8Ly4Om8pX3F/QO+DsdI55tUuh7B/yddVuWsXTZElw3rycyJpLkpHRrskAh19RngW0z3hrUqlw06hwOnTjAPP+xDA78gI4Rz9I+8hc3iPgFHaKevudyy/bRT/Pl5s4M8vsPjjFtLeN2Yp687e84RD9Bt7A/MMq7K/6h262N57IyLZ3SLeJ9t2vAVbcoN795nrog1wqFsn4tuiDeKtLS0zl6+jAhh3zZts+Vbftd2bZ3I55B6wkI87PeSLGVb40mh8LCYioqtNb136KAi4jcPY3HgTUl4LYSLmS6bzXL+1bbFbLiBoMBqULC+rBF9Aqx/+ec7Rrwx1TAhW6gSg4cOMTXX0/l888/x8HBgU8//ZTU1FS7B0Ui98b69etbjIBfu2YpR09NTaVr164sWrSICRMmcPnyZa5evYper0cmk5Gfn2/3/XyUEMaQCQJ+6dIl3N3dcXNz4+LFiw0E/IcffhAF/D4RBbx1s3jJYtpN+ZvdA5OWTsfwX9Il8PdMmzWFCcuGMX7lINa7riPom+0E791O0K7trAybzoyQwfQLfJvPQn7Pp2H/R6fwX+IY/eQty70dYp+gj9/bbAnzYMvWLbi5u3PkyLc3reO27SIuCPmZM4n4xfgwKaAXXcJfuKOS8rvFkvF/Dseop+56+44RTzPTaxSHjhxCodDY3EBQWZcF3mkGXCpRNKgwUChUpKSkkZaWTkpKKnEHDhC0cwch+3YQus+f3Qd2ErrXn5i4cM6eTWDXwRiCd29nYcg4RgY50D3sT3wa+n90Dvs/evu/gXvYGs4mJDQ5Jk6pVJObm09paXmDTsv2lhkRkUeN2wl4U2vAb5X1vpWUC8+pqanBZDJRVFLEpti19Ah81W5l5w2uiY/jGvDGEi7cVT11Kp533nmHkSO/5M9//jNJSUlcvHjR7kGRyL3R0gT82jVLl/zi4mIMBgOdO3dm+vTpzJgxg9GjR7Ny5UomTJhAeXm53ffzUUHowF9bW4tWq+XHH3+0rvP58ccf0el01NTUNBgjpdPpuHjxoijg94Ao4K2bN954g9edfmX3wKQl4xj9JEM8HPhqdX+GuDrwadiv6Rj+HF2Cfs9n4b+ja/Rv6Rr1Ah0if1Ffmt2mnp/fdsfI51jhP5O4Q/vxD97OjBUTWO6+gLhDB6zyrZBbxqeeS5cQd+Ag7oHOrNwxlxHbO9Al4jc4RrdtFvm+f9rwWfgLzPMdy8GjB62x172VoCut4p2YnIRf9BZmbh/JjM0jGbOtC8O2ONIt7A90jX6BzyN+j1PAP/g8/CV6hbzGUL+P6R38Gl2jfkv7qKdxiHmiwfnqFfYK0UdD0Ghy6svlb4i+kFHPycmjpKQMvd4gdkEXEblHGgt3U0J+Kzlv6j13O/nWarXIVVImBHdvEfJt+Sxpy4LIMY/XGnDbLujCRV8ht5QpdevWjTlz5vDBBx+gUCjsHhCJ3DsbNmxoEWvA75SCggJ69OhBdbU4O1ykZdLa5oCLNCQ1NZV3O7xKu83PNXvw0eGbp+i1/w9Wuu/9LR2+eYqe+19q8LjAF/t+T/udT/L5nv+zPtZ1z68fftAU1ZbB3p/QKfL5B77tXlveZObaiUzwceLzIMtYHMfIpxiy7RPmbZnI2q1L8fR2Z6nzQmZvmExP37/fsmN5S+WziBeYtLUfi53nIZMqrXO3FXK1dRa6Qm7p0i6TWWaUJyWlEn/2rGVGulRBRmYmh44dxCN4A6N8PqNTxIP5t3CIbUOvsFeJORaCQqFCKpWRlSVBKpWhUChRq7PJzc2juLi0fiyZGb1ej16vp7y8nPLy8gZN2Wylobq6iurqKqqqzVRVm6xUV5tvyc8JSVOCcj8CIyLyMLmdgN/t79tmx4VtCVlxo9FIZWUlSefOMCTgQ7tfA62fJY9jEzZbARfWUMllltKiMWPGsHz5csaOHUtMTIzdAyKRe6clrQH/OQoKCnBzc2Pt2rV23xcRkVshZsBbN1qtlvYdHPn33F9yp1nbe2VFynBKz+dYyTScxj1zGgW1igaPCyjNKcw43ZUTpbHWxw4WBdFl9y8fbtAU1ZYhzSTgDrFtLOXdt8jQdA55gSFu7Rnp3J0v1/ZijGtPugf+EYeYlpjxvs05jHyaqR7DOXhyHycTj3Pk1EH2H99NwC4fNu1cw56j36BQKpHL5Rw+fghXzw3M2zCVyOgIQvf4MytoOCO2daRr4B8e+PkfEPoOYfv9iE8+RWZmFhKJFIlEwvFTxzh59gQKpZzi4mJy83OITzpJdHQU++P24RPjypZoN5JSEzEajQ3mD1vWrlZTXVNFVbWxAdXVpltSVXXnEt5U6e7PPcfeAibyeHOr/8v38vu3knjhPajT6Qjav42ega/Z/fpnvd5EP8nEoC/IlJ57HAXcVsItjTtGjBjBW2+9xUsvvcSXX35JZWWl3YMikXtj5cqVnD592u77cSckJSXRu3dvcQ24SItGzIC3bi5cuICrqyvvDfkD7cJv31zrfjlRFst3332Hj48PPj4+1NXVceWHS2RnZ1sfA6zfKxQKiurUqLNV1udXXzEw5PA/Hq48RrVlqM//mkXA74T20U/RPuopOoX9CqetbzPCrQufh7zUQsvOb83n4S8yOOxffBX8GcNDPmZg2Lv0CP0rncN+w8TAXmyNdSMqLpQFvhOZv2EaC1fMYZHLbPr7vYdj1FPNsk8OsW3oGvE7Rod0ZEpIbzwi1uAdtQHvmA1M2t6HSTv6EBztz564XfhFbWX0js4M9mzH14vGMcS9Hcu2ziQ1IwW9Xm8NihvLbsPst4CZmpob3E8G/HYC3lhe7C1gIiLNifCe0Ov1yOVyNoav4NPQh181dWvaMDDkPeLTjz9uAt5wDbhUammyMW3aNF5++c+88847vPXWW0ybNs3uQZHIvTFp0iTCw8Ptvh93wu7du5k5c6bd90NE5HaIc8BbPydOnOATx//yyeabu3Q/SE6UxVqbIvbp04ekpCS+//57IiMjrY8BnD59mj59+jB37twG3+v1emquGhl+5J2HGjQ5Rrdl6Bb7CXhjYey94w0Gbv4Ax+ioL1WxAAAgAElEQVTmvWHSXPvvGPMkDrE31mE7xLahQ/TTdIl4AafgN+gU8Uu6B77M127D6OH/WrOv3xQ6uztGt6VT5PN8GvlLPo36Je2jnqJL+AtM9RrKCN/29Ah8BcfoJ3GMeZJR3l34esMInH1WoNFo0Gq1Vum+WX5vXXIulKlb5PvBCbjw2kKzKqE0V0SkNWM2mzEYDKhUKlzcnRm1o1OLWf9toQ2Dwt4j/txjIuA3uohaRl8IYz3kMiVSqZzJk6fQr18/du7cSW1tLfv27ePKlStcuXKFq1evcuXKFS5evMjVq1ftHiiJ3J7Bgwfj5ubW4ue5X7x4kc2bN3P06FG774uIyO0QS9AfD3bv3k3Hju35ZMXvmi34sBXwESNGEBYWxqVLl9i8eTODBw++ScD79u1LYmKi3QW8fVTLEfB2sf+P9uHPMsytE4M9HHDyfYtugX+iY+SzdIh4Bseotj87Jkzk/ukY+RxznCczb83XhEYHUVJSQkVFBVqtFr1e32COse06VUvALQTdTQfedyPgjX/ndkIuZsBFWjNVVZaxY6kZKSzZMYWuwS/Z/TrRGIfHUcAtZefKegkXOnEqOH78JGPHfsXixYs5fvw46enppKenc+jQIfbs2cORI0fYv38/33zzDQkJCS1e7B53zGYzy5YtIyIigitXrth9f25FcnIyI0eOpKCgwO77IiJyO8QM+OPBlStXcHFx4aMJf2624MNWwJcsWcKCBQuoqalh5cqVfP311zcJ+IIFC5gzZw5xcXFiBrwRHSKfpc+Otxjg/x5Dt33CMC9HRrp1ZeCWD+m77Z/0DHiNzwP+ROfQ3+AY2Tzl248z7SOfYfLC0UxbMY4tfj4olUo0Gg3Z2dnk5eVRUFBAYWEhJSUllJeXU1FRQWWlFp1Oh15vwGgURitVU1NTS21tHbW1dVRX19y1fAvy0ZSENx7lZG9JEhFpLkwmE0VFhXjHbKB7yMt2v0Y0zWMo4BYaP64kK0tKaGgYQ4cOxc/Pj2+++Ybdu3dz+PBhYmNjiYuLIzY2loSEBFxcXMjNzeXatWucP3+ejIwMdu7cKQamLYzCwkLWrFmDwWCw+77ciiNHjtCvXz8qKirsvi8iIrdDzIA/PiQmJvKu05+aLfiwFXB/f39Gjx5NRkYGy5YtY8WKFTcJuEQiYdSoUSxcuNC+Ah7VliF2XAN+Oxxi2+AQ/QTto56ma+jv6R7yMr393qDPtncY4dWJYT6ODPNqz5CtH9N769t87vcy7SOftvt+P+r08/yA2YtmsHz1EiJ3hiGTyZBKpchkMhQKBSqVCpVKhVqtRq3OJjs7h5ycPPLyCigoKKK4uJSysgoqKrRotXr0emM9enQ63R3RVADfuOS8cbd0e0uSiEhzYTKZiDkQzgjf9jhEt6Syc1vaMCj0MRLwhjPANTeEXGaZKymVytm2bRtHjx7lu+++48KFC1y5coXLly9z5coVLl26xLVr14iNjWX8+PHMmzePiRMnMmnSJBYtWsTIkSPZuHGj2LythVBXV4eLiwtxcXF235emqKiooHv37ixdupTqanH8mEjLRmzC9vhQU1PDWx+9SruI5ilhthXwY8eOMWHCBObNm4enpyebN2++ScD1ej2BgYH069fP7gI+2LtlCnhjHGLb1K9pfoIO0c/QMepZOof+hq5BL9J7yzv02fIuYzZ3Y5xHb0Zt7E77iF/YfZ8fRXpue4OvVvZn9PperHCfz8590WRlZSGTyZDL5SgUCuRyOTKZ3NJvSKpAJlOikKtQKTX1Up5LTk4+ubn55OUVkJdXSH5+Afn5+XdEUVER5eXlVFZWWoVcyHQ3HtdkNBrFDLhIq8ZkMnHo2EG+9OqKQ2xLFvB/PV4CLnRBl2QpyMyQkZkhQ1LfBV0mU3D48BGCgoKora29bYCi1+uprKzEYDBYxbympgZ/f3+GDx9OdHQ0ly9ftnsg1VKwXTd/9epVK835mqmpqUyePBmTyWT3428Kg8HA0KFDCQoKEv+viLR4xBL0x4uPO3zI/9b9plmCD1sBP3HiBM7OzgwYMICoqCh8fHyaFPDq6mpGjRplNwF3jGpLh/BnGerlSMcHNHvanjjEtsEx+kk6RD1Ft4CXGeXZlVGu3eka9BLtI39Bh8hn6ueMt7EQU08L2Pd7Ot6YJ+kd9HdmbhrLCs+FzPIeQ7/Ad/ks/Ld8Gv4rOkU+j2N02/qGcDeO03Ke2tIp6vn6dfVP3Dgnts+LaUO/7e+yzHUhoVHBSCRSYmJiCAwMYNN2V2Yvmo6z7zJOnjqNUpGNQnGjD5FCYZmFbotUKkMqlSGT/TxyuRyVSo1GoyEnJ5eCggKKioopKSmhtLSU0tJSSkpK6ilFp9P97OzlOy1zF7PpIg+DO/n/Zlvl4Ra4lkHbP2ixEyIcYtswMPQ94tO/tQr43ZyDxufjkRJwYT14VqZFvuVyJRKJjOPHT+Dl5XVf0lZWVsbUqVPZv39/i15/3FxcuXKF8vJyCgsLKSwsJCUlhRMnTlg5efKklQMHDnD27FlSUlIoKCggPT0diUSCQqHgzJkz1m00hbC26lZIJBKmTp3KmTNnWmTjvLq6OtasWYO/vz8XL160+/6IiNwOsQT98aJrn0584tk8c7aPlkQ0EPCDBw8ybNgw0tLSbingeWY5IaHB9OvXzyLkVwwMPPh6swdKHcKf5dPgXzPY4xOGeraj35Z/4dgKm5s5xDxBt6CXGeT9MYM8PmHsqv4M8viYnr5/p9f2v9N7x99x8n6bL3xf47PAl3CIfqJFdBV2iLF0U3eMeRKHaCHr36b+hslzOEY9RfvIpxm840O2RnpyNiGR06fOkJSYwoFDhwiI2sE2/61sDndhSlAfBgT9k04Rz914jZg29Pf9N64Bq5nk3Ye+Pu/htPUd+ni/Sy/ff9DT93W6BfyZL/z/SregPzFu+xes27ScsIhwNm/ezOo1q1mwdD4jnbvxxfZXmL5pJMdOfGtN+sjlSuRyJQqFyopSoa5/TNngb1sUChVKpRqVSoNKpUahsDQTlsnkKJWWcneVSnNjm0p1PSoKCgooLy+3NoozmUzWQN62ZN127Xh1dTW1tbXU1NQ0eFwUcJGHwZ3c9BF+VlFRwdfLxtIh4hm7X59uTRsGhv6Tk6lHLTeUG00oaGpiQSsR8IaZcOGClpGRydat23B3d6empua+gpf8/HxGjx6NVCptkfJ3r1y8eJGqqiq+++47qqqqqKys5Ny5c8THx1NdXU16ejrR0dEsWbIEX19fgoKCOHDgAKdOnWrA6dOnOXXqFDt37mTbtm24ubmxbds2PDw88Pb2xtPTk/379+Pr62tl+/bt1q+3bdvW4GdNsXXrVlauXMnkyZPR6XR2P3eNuXr1KmlpaUybNo20tDS774+IyO0wmUysX7+e/fv3k5yc3CRJSUkN/r7d8wR+bls/t7072dad7tvtnmP7Grd7zaZ+dqvn3em27mTfHvT+9/+qB+1C2zZL8DE/wYnksqME79vGYVkMx1V7CD/ox+m8OCLPbCdo71bkpmSOK/cSvG8bR/OjmXTSEb+UdQTt34pCl0aoej2ddjVfgNUh4ll6e7/D0I0dGb6xM/02/5ueAa89EuXn9xsYdg55Aactb+G07S0GefyPvlv/SS//1xng8REj133BKNduDN3YkUGen+C05R26B//hgby2kG2+s6xVGzqF/opB2z9glPvnTPDrzhj/LvTe/iZDtn7ExICezPEfxST/3kzZ0Z+w3cFkZclRyDX1zXgVSLIUyKQqy2NSJafiTxOzP5JpvoPpGPY87WLb0DH8eb72GsLOnd/g7uHOwpVzmbdwLjNmzmDGvGnMmD+VWaumMHXReCZ5DOIrz17MXD2RuYvmMGfuHGbOmcGkxSPosfV1em95i57+f2Ol9wLOncu0SrhCoUKl0qDR3FgfXlxcSmFhMdnZuSgUKutzlUo12dm55OcXUlRUQlFRCfn5hWg0OdZy9oKCIgoLi8nJyUOl0jQQfJlMgUaTTX5+vrU5XFmZpXxdq9XetL5cq9Vaqz1txUeQcFHARR4WjZdTNC7bFn5eWFjI7DVT6bvt3RabAW9XnwE/lXoUnU53Vxn+R1bAbxZypaX8R6EiOTmV8eMnEBMT80Ckef369URGRrYaAdfr9SxbtoyZM2fy5ZdfMmfOHGbMmMHy5cvZtm0bM2fOZMGCBaSnp1NeXm59gwgl+k1x9epV6urqqKqqsl7Mha8vX77coHNnYxp39mwKo9HIihUr8PDwsPv5a4ra2lrmzZtHQECA3fdFROR21NbWssZ5KaOmdmbNxjls8vJkhcsUZq12Ytaq3sxd05+Nnqvx8HJl/tqhzF7Vm9mrnFjsPIpNXu5s8FzBnNX9mLW6N7NW9WaFy3Q8N7mxdP0EZq3qw6zVvZm3dgiuHqvx8vJgwbphlm2vdmLBuuFs8vJkvfsS5qzpz6zVTsxe1YeVrtPx9PJgsfNXzFzlxOxVvZm/bjDumzbgscmF+WsHM3tVb2at7s3idaPZ5OXJOreFlv1Y5cSs1X1ZvXE2Xps3sdZtTv2+OTFzlRPrPZbh6rGa+WuHWvdj2YbxeHq5s9JlWv1xOzFndV9cPFbeOB/1+zFnTX9cPFbh6rGauasHWPZjlRPLXabgtdmTtW5zmb3asm+zVjux3n0pnl7uLFs/gVmrbc/HKtw2bbixz6ucWLZhHF6bN7Fm4xxmre7LrFW9mbO6L87uC/HwbHj+F9Wff3evDcxfO9h6/hc5j8FrsyfO7vXnY3UfZq3uw2rX2WzycqdD/3ebTcDbf9OWHvt+j1Pcy/TY9yI9971o/bpH/dc9979Ez/0v4RT3Mt32voDDzjZ8tudXOMX9id5xf6Tz7ueaZd/axf4/ege+wbgN/Rno/V+6Br1Ex4jnW2XW++ewCnHMEzdK1iOfoWPEc3QL/BPddvyZgV7/ZdLSEXQLuL9uww6xbei143W+WjOAjhHP1b/eU9YmSoMD32dQyL+sWfcuIb9l6fapHDi+h+SUZFLPJXM2+Qy7DsSyym0paRkppJ9LJyU9jZS0dKQSZRMNeS0Ij0my5Eilck6fOc30jWPov/U/dNv+ZzZ4r+Hs2QTOnk0gKSmFpKQUQkJCOXz4CAkJSaSkpJGSkkr6uXOkpqWSnJpCUnIyx459y969e9kRuIOIXaGs9FzMnC1j+WZ/TH22uqFQl5SUUVmpw2AwYTZXYzCYKCkps4q0Wp1Nfn4hZWUV6HQGa8M2rVZPeXkl5eWV6HQGTKYqTKYqKiq0VhHPyclDo8mpl3A5UqkUqVRav05dadMoToNGI5BNTk4O+fn5lJWVWSVcyM6JJegiD5PGVRmNbwBVVVVhNBrRarWcPnuKkS6ft1gBd4hpw6DtH3I8/hharbbBuMDbHX+rEHDL/G/LRVehsJTmyGQKwsLCOXjw4AORZq1Wi4eHxyOzvvfq1atcuHABs9mMUqkkKyuLI0eO4OrqyqZNm5g1axZ+fn5cu3YNhUJh9/29m3+HZcuW4eHhQWZmJtXV1S3i36SsrIw5c+bQq1cvXF1d7b4/IiK3o66uDp/tG9h5ZBMGczmZhbHszprM7qzJxMlmk1eRgtZYxJnszeyRTGGPZArfKtdQrJNSqM1kn2QGu7Mms1cyjeTcAExVOjIKYtgrmcrurMkckM1DU3YavamUk+qN7M6azB7J1xxVrqLCkEuRVsJB2YL6bUwlMccXnbGEtPxQ9kqmskcyhUPyheSWJ1BhyOOwfKl1GydULhjNWvIrUjgkX2zdRnJeIHpTGcrSY9Zj2SediaLkCJWGfL5VravfxhSOq9ZTaSxAVnyAfdIZ7JFMYb90FvKSgxjN2ibORzKlehXHVc7W/YjP3kSFIbfJ12v6fJyiTK+2OZapxGs2oTeVoSk7xV7JtPptTCercFeT579EJ6fSkH/H56Ncn82RrA10G/Mf2oU1j4C3VBxi29Ar4G+M3tCTz4Kbbw56a6J99NOMdx7AMNdOtI98+p4D3i4Rv2H6urGM3dib9lG/oGPUc8zyGcNir+nMWjSdLTu8meE1ko7hz9Ex4llmeX/JwcOHUChUSCQyJBJhzbRFooXHJBIFUomShLPJnDmTyNmzSWRmSElMSG4g5XKZCrnsRhn4t8eP4+HryvyNU1m+Zinr3dcRGBJIaloa6efOkX7unDUrLZMpkEhkZGVJycyUkJkpIStLikQis5aZKxQqa7Wlbfm5rYAXF5dSXl6JVqvHaDRjMJgoL6+kuLiUoqISSkvL0Wr1mExVVFfXUlVVg9lcjdlcjdFotj5+/vwF6uq+w2yuRqczUFmpQ6vVU1ZWQX5+IWp1dv2+KBocQ2OE5yiVKquEG41Gqqurb5JwUcZFmhPb9d1NjdMzm80YjUZycnMI2ruNWd6j6R7wF7tfH2+FY3RbJvr1Iik1Ea1We9/vnUdewKVSOWFh4Zw8eZKqqqr7Dli1Wi0rV65Eq9U+sCD4woUL1NTU3NMNAp1OR05ODhcuXGjweG1tLWazmfj4eEJCQnB1dcXFxYXt27ezZ88ekpKSSExMRCqV2l0C7pWKigoiIiJYu3YtHh4e7N69m6KiIrvu08yZM1m2bBllZWWPZa8AkUeL8+fPExC4g+On93OuINIqkEcUS8mtSEJrLCIxx5c9kq/ZnTWZb5VryK9MI7ci0SrO+6UzScsPRWssbiCbh+SL0JSdptKQz9nsLeyRTGWP5GuOq5wprMwkryLJuo190hmk5AWjM5ZwriCKfdIZ9dtYiLr0JEVaCceUq62yfybbG52xmPyKFI4olllFNjkvkEpjIYqSQ+yXzrRKr7zkAMVaqY18f81pzSYqjQUoSg5xQDav/lhmISnaR6WxoMnzUapXcUqz0fp4fPYmSvXKJl9Pbypr4nycolgn54Rqfb1QT+VM9mZK9SoUJUes8n1ANg9p8f4mz39hZQbFOtkdn48irYx9Ca6Mmfspn8z5I+2iW2b2oHmwlBsP9+zE54EPpqT6caBr2IuMcvmCIR7tGOHShV7b36BHwF/vevzPYO//sW7jagZv/xCH2CcYEPAvfMLciTt4gDXOq/GN9mK0V1ec/N5k9vpJuGx0IStTilwmCK0SuVyNQqFGLq8v2ZZamu0ePXac4KAQ/Pz9WL5mMSEhoaxcu4JjR0/YZMCVnDh+kv37D3D46BFOJZ4k7nAcntvciNkTzaGjh9jmt4313mtYtWM+rr6rOXriqFWqBemXSuXW7Hbjtd228i1M3rGVXWGttlqdTUFBEUVFJRQWFlNYWExRUQklJWVUVGjR642YTFVUVdVQU1NHVVUNJlOVVcKrqmqorq7FbK62SnlNTR0mUxWlpeVkZ+ehkKuQy4V9EiYBKZHVI5cpbc6tDLVaTUFBARUVFdY14YKA30n2TkTkfrhV5lf4mcFgoKysjLA9AfT3/ycdIlvy+u//h0P0k0wI6k5yahIVFRWYzeYmb2rd6fl5JARcWP8tfC/9/+ydd1iUZ7r/j2ZTd5Ot52x292x2zzm7Z/vZkv1tAtaoMU3U2GJvMXYBERHsvdGR3jsWLGBHUFGkT5+hd5hKlZho1Pj5/THMODOAYh1BvK7vJcy8874PDzMvz+e57+99C/TtICQSmRHAly9fzvLlyx95wdrY2MiuXbvIz89/qNfX1NSwf/9+srOzOXDgAAcOHMDPz4+tW7dy8OBBDhw4wLFjx5DL5d1GdJuampDJZBw4cICgoCCioqLw9/cnPz+fuLg44uPj8fT0ZO/evWRmZnLhwgVEIhFtbW1WX/A/CSmVSvLy8vDz82PHjh1WHYu3tzd79+7tdrPn66+/Ji8vj5SUFK5evWr1uevX8y09gAcSdWwdR4TLTGAzE6W2oiPyaoC/LVSphJTUX+KkZC3JgkUcFiwlpyyKOk0x2aWRRtg80QGsal0NF4v8jGB5SrqRioYCFLUZxijtEeFycstiUGmryCmLMsJ3imgVJXWZVCoFHcC6mGTBYi4U+VCvKaWo7oLxHMmCJeSWx6HW1XYA9SpjJFpcnUJp/RUz+L5YvI8GbQWiqhQjfB8WLEVcnUqDtpzc8thO81GlEhkj34cKF5JZvI96TUmX12vQVnQ5H7VqufFnOVS4kPMKT2rUMkRVxzgqdLgL8FUpNGjLO81/tUpMlUrU4/moqpfjGbqKaSuGMHjdm7wbb/0CW09Tg+Ne4TP3IYz3/Ru2CS9afTy9RTZJAxgW8wajw3/BR/6/YbzvX5nqOYQJHv/sMYQPjX6dxVtm4hngziL3KUwJ+hcb/JzIyckj82IWa/Y4MMn/bVbvW0jE/hBSU09w9kw6IqEUYUeE2wDSYrEckUjGxYuXOZt+jrSz6WzcsoHIqGg2+7qxzXMjx4+f4viJk+TlCoyvFQqkHD2SQkBAIOu2ujE/agSzwocyPvjPzAofzNroJQQf8MU72AM3P3vW7HQgOeWQsUBaVwXVDI9bwrkBvE2/N4/ai4y+cEPquak/vKKiypiG3tjYTHNzK4aIuOnXhlR0w2MqlYby8kqkEr0P3kxCaQeAyyzWzVJjqrpCoaCqqspYRd0AP6YA3g/h/XoS6grADdFwtVpNbW0tZzNOszt4MyNjfmL1++L9NCj+JRwDZnLp0iVqampQq9WdOhM8CIj3EgA3+H7kxpuuWCQzVkFPSUll+PDhjwXAW1tbcXd359ixYw+U8tze3k5qairOzs5cvnwZHx8f/Pz8OHv2LDk5OQgEAtzc3Ni5cychISGsXLmSsLAw2tvbSUhIYOPGjbi7u3PgwAEcHR3x9fXl4MGDaDQampubkUgkODs7k5CQwNmzZ5HJZM9d73KdTseMGTM4evSo1cbg5+fHzJkzuy0Qp9VqmTt3Lra2tmzevNnqc9av51ttbW34Bu3AM2mKMc1aH/mu4Jx8F8mCRUb4q9MUU6EsIFXkbHw8qyQUpbaqAzaXGiO9JfWX0TY2cE6+m2QDhIrdqNeUUFp/mePiNR0Av6Qj8l3F5ZJgk1TtVVQ05FOvKeW0dJMRQtNkO1Fpqyiqu0Cq2NkMNrWNSqQ1p42R6EOFC5FUnzRGvg0p3PrIdwWCymQj7B8WLEVWcxZto5K88jgjfBvmo0ol4pR0vRl8q3TVXV5Pravtcj7qNCWcELsZ5y5D4d6xYXCSo0IHkgWLOCJchrDqKA3a8i7nv0FT1uP5kMjymL30E95b+Dts/b/7nEW+9Xov/Id85mP7AEXA+mUpm6SB2CS8wNDoN/h8/RTeD/nFfV8zJvQ3LPeYSWhYGCdPnWJfsB+pp1LJzsknJ7sQvyA/xvv/BVffFVzIzKSwQGJWRK0TSHYoI+MCKadTuZKVx8EDyezx3sUMrxFsiXImN7fQeJxhTSgRK8i+kkdodDBTg2ywSXzB6H23SRzIkPhX+Sj6lywNmMIe/+1s27WVoDg/ko8dIjc331hx3LRSuSlYG1LSTQHcFNotZXmcZcE207T1hgaVWUTcEBU3+MPVai0NDSoqK6v1dkuh1CwQJRbdbYkmlRSZSb+hoW93JpFIKCkpMfODmwJ4fxS8X09Klps8jY2NaDQaGhoauJh1nsB4bxYFjuOjsF91tE+0/v3wXhoU/xJzfT9gm/9akpITqK2tNRY77ArELefDskJ6LwNwmfEmrk9dMgB4Cnv37kWtVj+WRatEImHJkiUsX74ce3t7zpw5g1wuR61Wo1QqaW9vp7m5mYKCAo4dO8b27dtZuHAhR44c6fE12tvb+fjjj5k9ezZbtmwhKyuL1NRUtmzZ8ljT3/uasrOz2bx5M83NzVa5/rBhw1izZo1ZBPz69etcvXoViUTC/Pnz8fHxQa1Ws3jxYhYtWsTZs2etPm/9ej7V1taGT+A2PBIn9Xu++5jn23XnTGxm/zc2Mc9foTGDhkf+iM98bRgS91p/BPwRZRv/Igs3TmeC19vdbmbYJA1gTOT/4BO3i0KBCKFARkG+GKFAhkRchEgopyBfRNL+A7htX4WXv2dHoTQpQoHMDBzFIoOlsHOWo1isT0lftd6e8b5/x9l/AVlZOQgFko5orx6+L1y6yLrw5UyI+Au2id0v4G0SB/JJxH8xfd8ghsZ8j8mRf2eJz2S8o3cjEos7ot5io8RiSafUc0svuGUkXCgUG1PA9ZJ1yOQxscE+qYfxiopqamrqUSrVaDSNqNU6GhpU1NY2UFfbQFVVLSUlZYiEhoyBbubLYi71kfG7/cblcoWxjZmhhZlO10hjYxONjZ1Tg+/XR9zaYNcv68gA0abvg3u9LywBXKvVUllZSeyRMBb5TGBYzPceui3ikIMvU9oi5Pr160Z/ufLLKiraZLS3t3cUe2vk2s2rtFxt7lTs+fbt2xRqLzDy0BsPdF2bpAHYxn2HOWEjcA1ZRNyxCKKTQ0lMiUaj0aDVau8ZFTdVrwBwUxkAXCy6u+MYGBjIW2+9hbe392NbuF69ehWlUkl1dTXR0dHs2bMHb29vY0p4REQEGzduJCoqilOnTqHVah/Y411TU0NDQ0O/l7iH0ul0fPLJJ5w8edJqVeodHBxYtWoVu3btorS0lOvXr5OTk4Ofnx8uLi6kpKQYf58tLS2sXr2a9evXU1NTY/X569fzp7a2NrwDthFwaFG/57uPeL6rVCIuFvkRnjaXCQv/yTsbfsi7cc9X6rlBg6Nf4zOvQUzxHMREj3ee8R6yz7YGxb3M5xsnM8bvD90uigclvMSK0KlcyLyEVFKMUCAzi0gLBBLS0tM5fToNH38fTpw4bZbBeN9gi0iGSHTX4xweEU5IbAAnzpwwS/UWCsVIxDKCEn34OOzh+srbJLzAuKA/E30wjIKCQnJz88jLy0csNkC42ATKzaPeXQO4xAK85SZfdyU5EokCuayYkuJyysuqqaqspbqqnuqqeioraikpqUAmLTZL17esBN91oEqCQCBEJNJXS5dKZchkchSKYsrLK2loUJqkubfQ0tJKa2vrPYGqH8D7ZVFx+z8AACAASURBVArgpu+JrjIpLB9rbGykoaGB42eOMdXfFtv4R4t4f572LgAZGRnY2dlhZ2dHa2srN27cYO/evdjZ2TFv3jwAfH19sbOzw8vLy6i2tjZabmiZevIPD3f/SBzAoNiXGRX2Uz4M+C+cvL6grKzMaPXoKtPEshVbLwJwhVkvSLFI79nJzc3jiy++4O233+Z3v/vdE1nE3rhxg/b2dtra2mhubiYrK4vq6upOhdH69eR048YNwsLC8PPzs+qGRWtrK0qlkpiYGJydndm+fTsuLi4cOXKkS0tAeno648eP59y5c1afw349f2pra2NfoDupZ+P7Pd99wPNdpy4ym/+Ysw7MtB/PO3ve4N3nMgV7ADbxAxkU+xJjvf7GlD2DGRT/8jMwrt6nwTGvMnvbGEaEd+PFTBzAZ/7vEn84xgz4TIvkFhQIidkfTcoJfRq5ecXy+2c6FhaIOXz4GGfPnjPzXHcFviKRhLSMNGYFjGBQ/Et673rig30GBse/yvzw91kVN5NVsTPYFbOWs+fPGFO3u4Jvy0i4uSy92Pf+eU1T6sUiOVJJEXJZCQp5KXJZCTJpsTHw1BMAN5xPIJAgEIiNFdsN9ZLEYinFxaXU1NSh0ei46z1vNkbC7wff/QD+/KqrQmqmcNncfLfIn1arRafTGYuUabVaqqqqiD0cwdjA7jf5eipLAJ88eTKXL19GpVKxYcMGxo4d2wnALf81X9cw8fj/PNI4bONfZLrfUCISQ6ipqTF2HOgOvg3z0tjY2PsBXCgUs2XLFmbOnIlIJLL6grdfT0ZHjx5l2rRptLe3W30s33yjtxDU19dz9OhRlEplt/UClEolkyZNIiMjw+pj7tfzp7a2NkJDQzibkdLv+e7lnm+ltqrT/NepizlwNJLhn/2Jfy7+Be+GvIhN3POZkm6T8ALTdr7PmIDfWX0svVGT3W0Y7/M3BsW/xJDYVzstkEcF/YLtXpuRSPTp46YQmHgwgUOHkvEP8efgkYPk5wu7KAx2bxUWiNntt5OopCjy8wu79FKbVh6XyRSIRGLij0ayOugLnPbNY2T4g1XCN/RMN2hY7OvMDXyfHV6bOHLkCEKhyAiw3Ue+DYXYxB2VyB8cwA3eeIM/3nTuTI8zzTbozqp5tzibxFhYztByTSgUI5cXUVFRZexdrtXqUKlUNDQ0GItKdQVd/QDer66K95nCd2trK21tbbS2tpq9V7RaLdnZ2ewK3ohfiA9bvN0YFfnmI92vLAHc1dWVoKAgZDIZW7duZeLEifcF8ELNeQYfeDTrkk3SACZ7v0tYfJCxMnpz890Wa6ZzY3i8FwK4HsItAbygoBBn59Xs3LnzmYGzfj1elZeXs3r16l5ZdO769escPnyY0NDQ/oyJfj11tbW1ERTqT9DhZf2e717u+b7X/AedmMHOqAksXTOZD+bb8I7XazxPEXGbpAG8F/Qmc7eP6U9DfwgNinuZeesmMXXHe0zf/j6fb5jCmH2/N87tyMj/wM3f3hilFQr0sCeVFCEolOAZvouZO0ezyX0tJ0+c4fKlbGP029A+tic6cvQYyccPIBJ27tVdWChEKBIjEArJyrlCwuFYtuxzJTwxmI2eLjjvW8DwyB89lvl4P/TnjA7+T5YETsQrahdxydEcO36M/IIC45hM0+GFQjHChwBwS1lCtmndo8ICMYUFYrPnu4fyDu95x2aFKYBLJDKKi0upqKiipqaOmpq6jpZplTQ0NJi1K7OM4PXD9/Ot7qLdOp2uo7havdFjXVdfS9aVyxQKCiivKCMw0o/3Q37OBI//x4Ktkxka+91H+oxaAnhSUhLz5s3j7NmzeHp6Mn369E4APm/ePKN0Oh3pdQcfy/3CNvE7OPnPpby83Dg3hmh3Y2OjcWOipaXFrB96LwZwGVKJnNzcPBYvXkJiYmK/l7oP6quvviIuLo6IiAiuXbtm9fE8jEQiEVu3bqWsrMzqY+nX8yWDB9wjaXK/57uXe757Mv/axgaSUgIYuuY/nytf+Miof2fWrg/5KPwtq4+lt2qM3+95P/TnjAp7k8/2DGVE6H9gkzSA4bHfxzFsJpevXDH6kQ0AfuLUSWIORuHj58POPbs4nnrKDAwfFMD1ICk1i34bIswikYSjqUfZHrWGhSFjeD/05wyJfY1hkT9gcNyrT6QKvk3SAIbGfI+RYT9lhtd77AjYxNmz5zqlwovF+ta44gdMQe8KtA1RcMPcSSVFxlR0sUiOTFqMTFqMRKwwpu0LCiVGADfMocgEwE0rtBvS0uXyIoqKSlAoipHLFRQXF5tVSrcErv4IeL8MEe/mZn1Et7W1FZ1OR1FREcfPphAY7UN+YR6XrmTiHbaHxT6TWeI9hYQjMcQmRTEy7M3H9jm1BHCpVMpnn33G9u3bSU5ONoK2KYBb/jtTk/BYxmIX+Hv8Yz2pra01a/VnAG3TXuFardaYht57AVwsQyqVIxZL8fPbR1hYWD+A90E1NzezZ88esrOzrT6Wh1V7ezuRkZGsXr0asVhs9fH06/mRsQp60qR+z3cf8Hzfa/61jQ2IqlIIP7WQMWv+yDtRz08q+sTAv2G3749WH0dvl03SAD4K/i/G+f4F28QXGBL/KitCPuPoySPk5wlJPXkcoUCKVFLM0SMpOG5ezIp1i4iMiiLz4pVOUPmgazwjiArExvZdOTl5FBYKKSoqYbX7MkaF/xTbhKf/3rZJGsDcHWMJCQ3pSH+/G1XWg+6Dr2kNmxNdAbhErKBIUUZZaRUV5TWUl1VTUV5DVWUdFeU1FBeVIxbJjZFxw+v0/3fdLq37xyQUFRVRXV1tTEM3pMrqq0nfv+J1v/q+TH/3hpZaOflXcA/ZxoyAYUzw/Tsb9q1iZdAc5u/4lPeDf8HwqB/i4D+DZTvmMCjhpcf2ebQEcLVazezZs5kxYwaZmZksWLDgvgCuaMpjxKHXH3ksYwP+SHCirzGLRKPRmFVct8we6aVV0DsDuEQiw8PDk9mzZ9PY2Gj1BW+/Hq+kUinr16/v9b/btrY2zp8/z9y5c3v9z9Kv3iMDgIcctu/3fPcBz3d3869tbEBQeZgjwuWEnJrJuLV/eq4AfELA3/k4+OGqYffrrmwTX2C8998Y5/N/2Ma9yFK/yRw9cQSBQEx4VDibd24kLjGe8JgwVnssZaz/H3AP2EXW5RwjRHaVWn0vGM++ks+VrDyT4/StugQCEXt9drNp5wZST6ZSUlKGU+A8q87PezE/ZFP4SjIvX0IikZqloYvFhgroDwbglhBumEOJWIFCXkpZaRVVlXXU1apQqxrRappRKXVUVtQikxYb09N7AuCWxeP0EXyxGYCrVKpO8GCI4DU3N/enoj/HMt2AMXicz19OZ3rgYGzjX8QmcSBDY7/L4PhXmOY7mNEh/4lN0gAGx7/CkNjXHutnsSsA9/DwYNGiRRQVFfUIwFuua5l84n8f/b6Z8B1m+43k5MmTHElNxi/Cg6OnDlJdXU1DQwP19fVGMDf97PQKADfte2gJ4AUFAnbt2s3WrVt7pUe4X92rqamJjRs3EhcXZ/WxPC6tXbuW+fPnI5fLrdZKrV/Pj65evUpAiDdnM1L6Pd99yPNtOv+GyLdhPkJPzWX82r89NwBukziQsYF/YKbHCKuPpS9oRNSPmb3rI+ZvmkBgmD8ikZT8fCG5OYWknjqOT6Anc/Z8wnvRP2LpltkEBAQiESu6LCJmWTysE3zn5OLqu5w17su5kp2LWCRDJitGJlOwzWsTizfPxMPTg+zsXOTyItbtc7Sqx39w3KtM2PcPvPzdjWnxBr/6gwL4XVjuvuia4XGZtJiamgYada00N11Fp22hrlZFcVE5IpHMmIJuAHqJWI5EIu9Ii5eajdOymJ1UIkcqlXUCcEOqbFNTk9HD2tzcbBYR78vqSR/n7uahJ8f29PzPmgyp1BqNhuKSYrxD9/Bh4K+xrDkyzW8wo4J+/sQ+i3POvM0d7nDlyhWjp/v06dPs2LEDjUaDi4sLzs7OAERGRpr5vw3HN11XM+XE4ynaaRv/Igv9xrF411Q+CPwVkwLeZv0mVwoKCpDJ5MjlckpLy4w2D41G2/sAXCySIxRKjbuOFy9eYsGCBZSWllp9sduvx6fW1la2b9+Or68vV69etfp4Hpfa2toICgpi48aNqFQqq4+nO9XW1iKTycyk0+m6PFaj0SCTyVCr1eh0OrPXSKVSpFJpp3NZqqfHdHWcXC5/6OO6Osb0uO6q2z+ompubUSgUT338hYWFeHl5cuRMSL/nu496vi3n43C6F1PcRjw3AP5e9A+Zs3MMY4IePZLRr3/j3aQBjIz8CUv2TuPQkUNcvpxNXl4BEomctItp2IdOZWj0G8zZ9RF7PHaRnHykW6A07QF+dw2nj3Kfv3iBxAOJBMf7sSdwGzm5OYjFEgqFhcQcC2NW0DAmBvydgNB9FBYWIpVK8Y7axbDoN6z0PvsR8zdOZvVmB1auWcHBQ4dIOZGKRKIH3odNt+8KwLt6rkhRSmVlNfX1+urlarWWqqoapFIFhYV6n7zB763PIjBE1zs84cKODQKxQQaPuQKJRIZCoaC6uhqNRmNWqbm5+W51a0OxLctK6X1R3fVxvl9ROoP3V6vVolarqayspLKyEpVKRVVVFTU1NdTU1FBVVUVdXV0HjHVWbW0tVVVVRlVUVHRSZWUl5eXllJSUdPn8/VReXn5PlZWVUVZWZvZYRUUFpaWlyGQy/AP3Mdf94y43xabtG8To4F88sc/jsIOvcq5mP4qmPBRN+WSrTlHcXEhRcz656jOUtAgoaRGQrTqFvCmX8laJmYqbCzlUuo8RyY+egm6QTdIAbOP1VdVtEgewYMdEkg4lIZcVdbQo1BeuLCutpLysqncBuPF7kQxBoR7As7Ky2bNnT5+CtH59Q0JCAra2tn2ycvi1a9fYuHEjCoXC6mPpSlVVVezbt4+QkBAiIiKMCgsLIzg4mNDQUEJDQwkJCTHT1q1bzY6PiIggPDy802MGRUZG9vhYw/NdHRMZGWl2rkc5zvSYnTt3sn37dkJCQggNDSUsLMz4GoPCwsLM5qKr40JCQoznvN+4IiMjH9v4IyMj8ff3Z9mqWcRmLOn3fPdRz7flfFzOTWOC66DnBsAHJbzEFB9bRoU+uWjL86Ihsa8xMvLf+TTw/3DesRSRSEJ+fiFisZSzGWdwCpnLyPgfYRf9P/jHepOfJzAWA+su2q1/zvC8oU2WhGOpx/AL8ONS1iUu52SSlZVFUVERqWmHmRk6hOHRP2C5+0zCYoNIOBhLXn4ezgELnkixtZ5oxr4hrN+wlrTzZzl45AApqakcP3nSaI98GAC/V4q+6eOiDnCWyRSUlVVQX69ErdZSX6+krKyCoqISiopKKC4uRSZTIBHLOqW3G84lEZuqI1ou1m/YlpSUUFlZSV1dndEL3tLSYiy4ZQDS5ykCbuqFN/3ZTQtrmUK5VqulsrKSg6fjiToWyLrYRayPXcK+g7tZEz8Pt8TPcUv8HNeE+XglbiX2eCjxJ8KIPxlG3Ikw4k+EEXc8DPfEjbglzsc1oUPx83CNn8+a+HlGuSbMZ2PUCjaGOuCW8Dmu8fpj3Qyv6biO/prz736dMN94/N1zzWNNwjxcDd93aE3cPNbEzdUflzDPOPZ1UYtZunIJk7ze7fLzMsXvHSb6vv1EP5Ojkn/A1JN/ZOrJP/LRkX9n+qk/M+3Un/j46JvMOP0XZp7+Pz488u98dvL3zD7zDzNNP/Vn3jv0aJXY76cPQ37F2n0OZGZmIRLKEBTq74EyaTFyWXFvA/C7NxRBh8clNfUEXl7efPXVV1YHl349Ph0+fJiVK1dafRxPQmlpaYwcOZLKykqrj6UrFRQUEBISglKpNP6RaWlpQaVSGXdDTXdGVSoVzc3Nxl1e09f0Zmm12i53gS13hMvKyigtLe32mLKyMhoaGsz+aD8tlZeXsXLDZCOE9nu++57n23Q+1Lo6Dl3YxljXPz83AP5u0r8x0ef/McnrX1YfR2/WkJjX2Brkxv7UeJJTD3L2bJqxcnZOTh47o9YyJO67jAz7KQvWTef8hUwjfHfXEuvuczJj5XT9cRJja7HCQgFJhxNZ4jOZnaHrWRY4hWExb2CT8ALzPD7GO3wPG3eu58zZM3zh9anV5mdY9PdZv2MNV67kIJXKEQolFhsODw7hDwLrXfXxVqu1KJVq6uuV1NU1UF1dS3Fxqb5AcY/P3xE1F4sRCAQIhUIUCgVVVVVmfcEtU5CtDchPSwaoNrSUamlpoa2tjatXrxqrgKtUKurq6qiqruLwmf1sC1mDXehveS/6RwyKf4lBcS8zLO4NbONfZFDCiwyK12tY7OuMiP4xI2N+zMiYnzAy9seMjP0xo2J/zLDY7zEo/kX9azpka/K/4Vyjg3/JjN2jGBbzepfHmF7zfueyPM62CxmOGRz3Cgs2TGVE2L93+XkZGfFTZrt/YPX7mjVkm/gCs7Z8wqJV87B3XsbW7VvJzSnodI/sFQBukOmOnlCo97A4O6/G09OzvwJ6H1JLSwsrV67k4MGDVh/Lk5BCoWDp0qVkZWXR2trKl19+SXt7+zPjCS8oKCAiIoLW1larj6VfjyalSsmqzVP7Pd992PNtmA+1ro4MhSfBJ2cw1vV5qoI+gMm7B/HBvl89A2PpnbJJHMj0Le/j4+NjLG6bm5fHhYsXCY0MZs0mZ+bs/YhBCS/yadBfCI4KMPakvlfhtbtRcX0aujEi29Eiq0BYiJP3F0z0+ye2Cd/BNmkgtkn69nnvhf2YPQE72LF7G8FhgWz32MTwyB9YdZ4+DPg1K3bMY2/gdgoKBBbr06InBuCWfb1LSsqora1Ho9Gh0zWh0zUZI+IlJWWIRV3bAbrz40s6fOBisRiJRIJCoaCsTO9XVavVRvh8nqqgWxYcM+19bShIp9PpqK+vR6qQEJrkh4PfbMaE/habxIFYeqKfjAbwSeBvGe/zV2yeYmcAm6QBjAr+BXO2jmVwdNdR5OGRP2TW3vetfm+zhgbHvsKCNTNYsWIFjo6OrFzpSGrqiY77n8LIsr0UwGWIhBIKCgR8+OGHNDU1WX2h269H1/Xr19HpdISFheHu7t6nAVAoFLJr1y4cHR0JDQ0lICCA9PT0p/5evnHjRifwNwB4W1ub1eepX48mlUqJy9bZ/Z7vR/R816mLkNeeeyY934LKI9SoZVwo8uZQ4UJCTs1krOvzUwV9UNyLTPG0YWTYf1h9LL1RNgkvMDb493iE7iAvrwChUEzGhQxcQxYxz/NjproPZbz//zF39xg+8xyEd/QusrNzO3m+uwJvywj4XZjUF9HNLchhTvAI3k3o3LP+g6BfszdgB1t2bcIjcBdT/LpOdX3aGhn1E9b4LqWgUIBELDeB2ScXATdAsqGKuSEKrlSq0emaaGxsRqdrQqlUU1ZWgVQiN/YSl0qKkEqKOlJgJWY9ww2Sy/TAbepRrq6upra2FpVKZYz8GiLCzwOAW/q8DZF/gw++oaEBhULBwbOxLIkcy8jIriPBT/Szm/gCY/3+xASft7FN+M5Tu+6Q2FeZs3ksw6O63xAbHvlDZnmMtvrn1Vqa4PU2y5wWs9B1JsucF5J0MAmZtBiZtIQiRRkKeWnvAPBOHnChPoWpoEDA+PGf0tLSYvWFbr8eXUePHmXbtm14eHhQW1tr9fE8ad24cYPY2FhOnjzJmTNn2LZtG76+vly7du2pXLusrIzQ0FCSk5PNwL8fwPuOVColu9w3PQee70uomso5X+Tx2D3fdeoiimrPG3+WZ83zXaOWcbHY15iREHFqGRNcbZ4bAB8Z9RNm7fqQD0Pf6og8WX9MvUU2iQP5OOi/2RDgSE5uLiKRhMtXstgYYc+I6B9hkzgQm0T9+2hU2Jus91zF5StZFBaKzFpfWYK3ZUV0QyE2PRAqEItlnD5/iqjDwXwS/Jsufd228S8xJ3gkq/0WsiR4AoPjX7X6fL2bpK+EPm/nWLKzc5GI5SabDU8Ovg0ALhLpU/fFYiklJWXU1TWg1TbS1NRCU1MLWm0jtbX1lJaUI5fpF/olxRUUF5UjESvMNk0sAbyiosII2zqdDqVSSX19vRmANzU1GSujWxuQnwaAW1Z8N6SbV1RUsP9oPM5J0xkf8QcGJb5otffjhyFvMcn7HQYlPJ0x2CS+wFifvzDR/Z17Hjc88ofM9nw+UtBtEgdiF/AHxvr+hUGxL2OT8ALvRfyI+RsmsWLL54TEBHI+8wIKeSlFinJKSyopKa7oTQB+d3dVIJAgEIiRSGT9/b/7iCorKxkzZgx1dXU0NzdbfTzWUGNjI3PmzCEyMvKJQ3heXh6ffPIJn3zyCQ4ODqxevRq1Ws033/QDeF+SSqVir8fOPuz5dqSuUcStW99w+9ubXLuho0J3EXHtEa5e0/Htt7e5cbOdL2/o+PKGjvbrGprb1B0p9Pf3fGsa6yitzzKbj+zSSOo0xc+M5/tCkbfx95IqXkP65aNMcR313AC4beILfBj8K+ZsG8M0j2EMjn3Z6mPqLRoS9xr2O+aTejIFiURf5OvwyYNMCPtzJyie6j+Y5JSDCIViCgtEXYKcKXybP3839TLzymV2Ra9jUsTfsAv7Dbbx3UfubBO/w9CE7zI44RWrFV+zlE3SAKb4v0P6xXREQlOgfbIRcLFI7wPPzy9EJJJQUlJGfb0SjUZHY2MzTU0tNDY2o1Sqqampp6qyjtoaJfV1aqqr6ikuKkcsknf6vemj4RJjFXTTNmRqtRqNRmME0a6gtK/KNPXcEPU21MEJSvLm0+C/YpvwHau+L22SBvCx3/8y1vcvT23z0SZpAJ/6/ZWp3oPvedzQqDeYt9sO26eYGv/U5z9xAEMiv8v7wT9j0dqZrHBawhcbpzHe8+98GPQWq3YtI+VEKmKRDIW8lJLiCspKqykpruhtEfC7O6z6m7sewP/3f/8Xf3//Z8Y/268H15dffomXlxcikeiJX+vmzZvcvHmTW7ducfv2bW7dumX82lQ3b960ylykp6fj4uLyQOn3N27c6LJa/Ndff21WnPD69etcu3aNq1evYm9vz7hx4/jmG33LNycnJ5YuXcq1a9coKCggMjKyH8D7gFQqFa7b5zyS59vSc/wseb7rm2TcuXOH69evG9MDm5ubuX79OoCxeq3h8Zs3b3L7229QKI9zRLj8np5vTWNdp/nILA6gTlPyTHm+DXOXKl5DnaaYzNxUPnX753MD4Kaa6jGM6e4jGB7zfWwSX+iI4A58ZuDNdv9App/6M6HSjSSVeLOnYDGL0gcTJd9OUok3/iIXvkizJVDsZvw+qcSbUOkGxhz72WMfz8iIf2fz1k2cy0gj/UI6e2I2MC/gAwbH3W0rZJM0ELvw37IzdBNCoVjv3xbd7Xl9t/e0ohOAm6c6yxCJZKRnpjM/fPRT9aw+1t9h/IssDZ1ITt7dNHyRUIZU8nDWSlMQtqwkb/xeKEUk0rffLSwUIpXKjSnoWm2jMQ29sbEJjUaLSqlBo9ah07Wg07agUuqoqKhBLivpVCRPKJAgEIgQi8UUFxdTU1ODRqMxS7u29EA/Sejtaa9ty9dYpsZbVid/kHOayhD1rq+v53LOJdYHr+CDqCfXXuuB3osJ32GC99t8EPpL4/3lo6P/wbiUXzIu5ZeMTH4Dm/0DGJX8feNj3Wlsyi8Zfui1Hl13cNwrzN82kVGh974nzfQcyXuRP7L6PBlkkzTgnn8PbJIGMDj+ZYbEvdbpGJvEgQyLeZ0Pg37NB4G/YnDcK4wIfpMVjktZunohjk4OODk54eK6mtWuq1i/cw37jyQhFOrvhRKxgtKSSioralHIS3uPB9y0h6T+hidGKBBz4UIm778/muTk5H4A78UqKyvD29sbjUbzxK918+ZNbt++DUB2djZXrlxBrVaTkZFBRkYG58+fp6ioiBs3bnDr1q2nPhdCoZDFixf3uK99U1MTJ0+exMfHh8zMTK5cuUJWVhaZmZkcOHCAxMRE0tPTSU9PJzk5maioKCIiIpg9ezb+/v7G85SXlzNt2jTS09O5fPlyP4D3EalUSpy3Tn1oz3dnz7ED0prTz4zn+86dO1y9epWYmBh2796Nh4cHa9euJTIykq+++go7OzsWLFiAl5cX69at48CBA/q/FbevkVXmf0/Pd2l9Vqf5qNOUPHOe72TBIs7ItlGjllFWf4XYcw6MXfv8eMAtF6TjAv7MFG9bxgX8mbH+f8DO/w+8F/HjZwLCRyS/zqnqWCorK7lw4QI3vrnBzW/1fwPPnz9PXn4uX936kps3b3LlyhVEIpHx71OkaOdjH89nfjZs2b2B4Lh9LAwaw3sRPzKLSNskDeD96J+yPcqFvLwCxCKZHgaFnQt5WULkXdDrKCAmkiAWS8jNz2NrrBND43u22H/WNDjuFZyj55BfWGgBs/IHTkM3FKUzzJ1l9oBpwKmwQEBhoQCxWEJJSQk1NbUdPbmbaGpq7pChB7XO5PEWdNpGGhpUVFfVUFZWQUlxKQpFcUe1dAlCoQiJRH/e2tpadDqdsf2YaTr2swrgln3LDY+bbsB2dc7uuoeYPqfVaikuKebYuYN8HvQxI6J/zNMpsHZ/2SS8gN2+P2EX/DtsEgfyaeqvqWiTGe8v+2X7sDv2C46Wh9B+7apxnduV2q61ECnf3qPrvhf5Iz5f9xljfP5yz+Omew9jePgPrT5PBg2Nfp1PPf/BiPCfdPn3YGj0d5m15SO+WDuDoVFvmD03OugtFq6ch73DClasXsL0LaOZtmsEjqsdcHZ2Zv3G9Wzbtp3w8HBSUo6Tny+8m7FdKEEskiOTlqCQlxpZtlcA+F2ZeFiEElJSUomJibH6IrdfD6+GhgY8PDzIzMzk66+/fuLXu3nzJt9++y0ACxYsYN68eWRkZGBnZ0dycjInTpxg8+bNXLp0ySqR8JaWFlxdXUlISDDOR1lZGQcOHODAgQPExsbi7u7OERXEKAAAIABJREFU5cuXqamp4cyZM6xbt47Y2Fji4+PZvXs3a9asYefOnRw4cIATJ04wd+5cbGxs2LdvHydOnCApKYmQkJBOnx2BQMDGjRtxc3MjKCioH8D7gFQqJc5bpj6U57srz7GoKpXyhtxnwPOt7/MNkJuby9SpUykrK+P27duUlZWRmZnJ9evXsbOzw8vLC4ArV64wbdo0xGIxAC1fKnvk+TbMR61a8Ux6vs/ItlGlEhrHHHJqJuOeUwB/N0kfqRgZ+RM+Cv8VH4X/ijH+v2fyXluGRr9h9bHpATyOlJQUJk2aRFVVFTdu3MDT09O4WfTll1+i0WiYM2cOPj4+xr9PZ2XJj308o6L/g6lh7zA98p0ugdgmcSCfhf+T1LMpJv2+77YU62lkVyQUIxQKEYvFZOVcxiV6HoMTeqdVYGTEf7A13IX8gkIz+C4skJgUmns8EXCzrE+BEJFIhEKhoLKykoaGBjMo7qontWUlb0NaeUNDA7W1tVRVVVFRUUFpaSmlpaXGFHTLomumEPssALgpKBvGaJDlxoFhHkxf0x2Im57PkIZfWVlJbHIEU0LffubSqW2SBjA8+gdM8RrEsKg3+Ozk77n17U3S0tKYPHkymfnp+Itc0H5VT0FBARMnTiQ4OJi0tDRmzJjBtGnTSEtLIy0tja+++oqGLyvue83Bsa/w2e6hLHGbw+D4e3+GZ/gMZ3jkswHgwyJ/wLSdI1mxejF2+/5oBPCh0d/jU/+/MTzq+0zdPhx7xxUsX7mUOVvHMt7zbT7c9z9M2mPDjI0f6auar3TEwWkFK50cO762x98/kDNnzpF+7iIF+aJ73htNP+e9GsBTU48ze/Zs5HK51Re6/Xo45efn4+Pj81QKj33zzb0B3OCBjoqKYuvWrbS3t3Pnzp2nPifHjh3DyckJlUqFWq3m888/JyIiggsXLnDo0CHGjx/PqlWrmDNnDjNmzCAvL4/r16/T3t5uLJLS3NzM119/zY0bN1AqlVRWVtLe3s4339xNRe9qw0OlUhEQEICHh0c/gPcBqVRK1m1f/MCe7+48x3Xq4meqzzdATk4OU6ZMwdXVldraWrO/NwYAv/ZNE9q2Mj799FMSEhIAaP+quUee7yulEdSqFc+s57tGLaOo9rzxeiGnZjFu7V+eWwDvtEhNfIFPA/7K3G3jmOj7NsMjfmgsLPa0NeTgy4TLtlBQUMC0adM4efIkarUaNzc37OzsmD59OsXFxWbPG/4+ZShSHv/cGFIyu0nLHJzwMq5RX3DpSpZJtFfv5+5ptFfvkxYiEAgQi8VkXD7HvKgRVvsdPKo+inqLiCOBCIUSYyaAUCB7KADvrn2bZR91ffRMQXFxMRUVFdTV1Zn16LYES9OIsGlqtiWQGyBTpVKhVCrN/N6W5zONLlsbwC2h2RTAu5oPA5S3tLR02qDo6lxarRalUkl1dTXnzp1jlZsj74c+G2nnXX2GJ3u+ywT/v/PhkZ+gaMo3buB5envQcl3LHe7g4+PDrFmzUKvVZutf03/VV4vufa3EgXyy73d8vnEKI0Pub4mZ7j2cYVaMgA+Ke5kJe//FdK/hLF47B0cXe5zWODJvywQGx+mLOn4c/D+s2ujAnM12rHBagsNKe1zcXHByWsnCNbMY5/E29i7LWGq/BHsHe3z3+RIeHoGnpye+gT6sWefCkSPHHnijrdf1Adff9DsGL5ISGhrOhg0baG5+Pot29QV5enri7u7+1CwE9wPw27dvk5GRwaxZs9DpdABPPRW9vb0dHx8fRo4cib+/Pxs2bOjyuLa2tieStt9fhK3vSKVS4enp/kie76NCe0RVqdSpi63u+Tbt831UtIIvb+gr8u7atYuJEycyYcIEQkJCUCqV3LlzxwjgX97QUqbNMIuIV2gv9gnPt+X14k6vY5Lr8H4At9CQ2FcY7/E2M3aNZu7O8dj5/omh0a8/9dT0TTkz0Oo0zJ07Fw8PD+RyOQsWLODgwYNMmjSJEydOcPToUSZOnEhtbe0TBfD7aWjcd3FP2Ex+vsDY9/vBI7tSCgsFFBYWIpVKSbt4mpmRg3plxXqbpAF8HP0WscdDEYulZvPxIFkB3UW9u4JzPXwXU1ZWQW1tLfX19ajVamP02xReLSO4ljKFT9MIeVdR4PsB8tMA8Ad5nemmg+XGgeExy5R007RzQ/CioaGB0rJSpFIp6RnpOLguY+JuG2yfUpXxB35PJg5ksqcNH4T8kqEdG3x3uMO2bduYM2cObW1ttLa2Mm/ePJxXr6LmajFN19VmAF7UXEB63UGWZAwzO7dtwncYFPcyg+NeYcbWD5i/cyzTd49kWGT37cdMNdPnPd6zYgTcJmEAE/z+Rkh0AP7+/qzb4oaDgz2OK+35xPcPLF2zgJWrHVnp7IiTsyOLXeYyea8NSzbPYdVqJ+wdVrDceRGr1zizfvMG4uMTKCgQdNTCkJCfX0B+XiFCQefWfvdTr/GAmwK4/kYnRSyWsWKFPSUlJVZf5Pbr4ZWVlYWTkxMKhaLLQmKPW/cD8Js3b5p9bw0AN6i1tZXNmzeTkpLyVK9bUFBAeHh4n+7D/rxIpVKxfc/6R/QcJ1PekPtMeL5N+3wX1sQZ/660tbWRkpLCunXrmDhxIps2baK9vd0I3N/cvsZX3zRjZ2eHr68vAGXajD7h+ba83uWcc0x2HdEP4PdYlA2P/D52Pn9k9raP79nL9kloccZQlNeqcHJyYs6cORw/fty44Ttz5kw8PT3Zu3cv06dPB7AqgE8I+xOJyfGIxTJj2zFDS7GeR8D11buFQiGFgkLcEzYxOvpnz4Qnv8fvmcQBDI1+ndGRP2dh2BiOnklGIBBTWCA2LqYfpgp6VwBueMww32KRHIW8lJqauk4R6p6AsSmcWkJ4VxHirqLMphHlZ60PuOm4u9pYMB23ZSS/qanJ2NO7urqazMxMYmNjcXZxZuVKRxZtmIGd11+wSXh236tDor/HFB8bhsTqLSSOFz+k+bqGM2fOMHXqVAQCgTGj5mBqIhuuTCNbdcoMwLfnzjN/vycN4P2wnzPW469McP8Xk/fYMnnPYAbFvIRtfM//rszwHs7wCCsCeOJAPgz4b5aun4/9Sns2b9+Iw0oHlq9ezOe7J7Bk/RwcVi9n7cY1OKxawextnzBnw3hm7fmAnXu34+vrh5ePFydPnUIoFCMWSxGJJIjFUiQSGRKJDLHYvChlT+G79wK4UIpEIufTTydQV1dn9UVuvx5etbW12NvbY29vz44dO0hOTn6ikdeeRMDPnz/PhAkT0Gg0AFadn+vXrz/1AoMGAO+PgPd+qVRKVm+Z2Wc832dl24xQLqs/0envS2NjIyEhIYwfPx6NRmMW8VYqlUycOJFjx44BIKrb3yc835bzn5Ydx3jXv/cDeA/0UdCvmej5DrZxTy+6NenEbxHrsggPD2fSpEmsXr2adevWcfXqVTw8PFi2bBkrVqxgx44dVgfwsZG/JfJAKGKR1AS8HxDARfo2VzKZjEMnk/gs6J3eVQE9cQBjQn6Dve9sHHcs5PS5UxQUCCgoEFKQLzQB54dZ05pDuHHDolBCQb7IrHpyQ4PKDJi78jN3B8aWANpdZfB7FSmzBFxrAbdlGr2ptFotWq22U9q9TqdDrVajVqtRqVSoVCoaGhqoqamhvLyckpISMjMzWePqgr2DPV+4Tme8918ZEflj3k18duH73aR/Y3D0a3zmOZjh0fqNxLEp/0me+hytra1MnTqV0NBQwsPDGT9+PFcqzjI+9df3BXDb+BeZv34KH/j/muFR32dY1BvYJnTfLrA7TfMcxidBv7He3MS9wgr3Waxd58aq1U74BfixfccOnFevZvnqJSxzXoj9yhVs3rKFVW6OfL7uM5Y5LmHj9nWcP38BgUBEXl6+EbwN8G0K4CJRhxWlrwK45c1eJNTvOvzrX/+ivr7e6ovcfj28bty4gVqtpra2llOnTrFt2zYWLlyIVCp9ItfrSQQ8Li6ONWvW0NbWZhUPuLXVn4Led9TQ0MCiVWNJylnQJzzfhvNmFu9Dravl62/aEYlE2Nvbk52dzTfffENERAQuLi60tbWZAXhCQgKzZs1CpVJx7ZtGcsuj+4Tn23L+w898zjjXP/cDeA80KP5lJnva8H7wL7B5Sgvtkcnf53z9YXJycrCzs2PcuHGEhIRw/fp10tLSGDduHOPGjWP//v1WB/Bh8d9jT9JaCguExiivaVvYnq7h5DIF+fkFuOxbYozUWVMjIn7S402XIbGvYh88jfMX00nPyEAkElNYKCQ/X0BBgcjo5xQUdl0Z/n4LcdPq56aF1wzR9SJFGdVV9WjUd1PO7wfg3QH3gwK45WPWBnDL8Rh6c5vCdUNDA0ql0tjDXKlUUltbS0VFBWVlZZSWllJSUoJCoUAikXD8+HEOHDjAbp/tuLgvZ9q29xkW8/StKQ8jvSf794zz+4sRkG33DyRGsZNbd26ydetWFi5cyKJFi9i0aRNeAgc+PvpmjyLg87dMZHDMq480vg8D/4uJgX+32vxM2zSaXR47cHd358jhY3h7+eHi4sLKVY7YO9izatUqVq12wsnJCV/ffbi4rGbnnp1kZFxELJaZgXdXEgrFHXpwABeL5L0LwA0QLhLKSDubzswZM62+wH1cMvSnNlVPnutramtrY/fu3ezevZurV68+kXnuDsAVCgXV1dWsW7eOY8eOWbUfuDXVHwHvO2ppaWHbnjUEJi/r9Z5vwzjOF3lSrylBWnOaCyXuNLbWcer0cZYuXcqCBQvYum0z+dI0vr7Zypy5s5g3bx5z5s5k4+a1KIolNH1ZibjmCJrG+j7h+bac/+BTM7Bze36roD+o3ov4MTN2jmaWl75nrW3ig0d6HlT7S31Qa1SMHTuWsWPHkp6ezh3uoNPpGDduHHZ2dpy+kmIG4E+iCnp3skkayKjIN1kf7MjxsymIRXeBWyjQw2ZXfvCuColJxAoEAiE7g9YzNPL7Vv99v5ukb0dkE9+T3/MAhkV/H5/kbQiFQgQCIUKhqGPRLTFbTAsF+pZD+lTU7gurWS7ETXunW0bF5bISKipqUCl16LSdI9NdgbFBlkXYuoqQdxc97y7C/LCgrFezUQ8f8W7qaK9292fUaDRoNFojgNfX11NXV2dUVVUVxcXFSCRSxGIxYrEYkUj/f+ali6zd5sLSPdMZGfWTp7YJ97g0POoHTHUfatY68N2kf2P+2X/RckNLeno6dnZ22NnZcfLscUYcer1HAP5u0r8xd+tYRgX//JHGNzr0l3zq/2QA3CZpgJlsE14wbprYJA5kUPxLrN/hwunTp4mPj8fJyYmVTg54e/uwfcdOli9fjqurK4GBwSxfvhx7p+W4u7uTfu4ip0+fRSAQGSPdUqkcqVRujHjfBW9xRwr6g2+89UoAN9yY0tIyCA4OsfoC91FlAOrbt2/z7bffGmWAv1u3bpk9bnju1q1bfRIOBQIBCxYsIC8v74nNt6EPeEREBOHh4RQVFeHl5YWXlxe+vr6cP3+e9vZ2q3m/ra3+CHjfUUtLC3s9t3HuYkqv93wfKlzI+SJPatRS4/WSBYtIk2+jvlHKl1+3UNuch0KVykmZG1llAaiaSlE2lSCoSSS7IogrFYHklEf1Kc+35fyHnpzHeLf+FPQH0ZCYV/l432+YvmskE/e9zbDo72Mb/+TS0l0uj6f1ho7AwECCg4PJVVyiUHOea9euERoayva9W1ifPhP1tVoUCgUenu54Zq18avMxPOqHeMRtJTs7F5lM0VHJXGLWhux+6dRCgRSppIis7Bz2xG9kYujfrP57flCNivopk0PfJi4lHIFAwOXLWcYCTCKRvhiwWCxDJJSSlnGO2KRYjqYeJTsnB5FIgkAgRlAo7ijSJDWbJ0OPdJFQilAgQSiQIBHL9efr8JSWlVbS0KBGq7kLnl3BaVfe56680A8Kvd0B+P3Oa/7angB4i1GGY/S+9Ua0Wl1Harm+v7lO19RxjpaO45pobNT/r9XqUKlU1NXVU1VVTVlZOUVFevjWb56IzVKJvYM8mLf5Uz7d91cm+PyDsd5/ZmjMd63+vuupRgf9ksmeNp0KGg458DJCbSZXr141rm2jCnfr39PJ3ye97iARkRGEhYVx+84ttuTONnu9TcILfL5pMnb7fvto4wt5i4kBjx/ADZH/YTGv80HwWwyP/CETPd7hw9BfYRv/ImP8fs+0LaNxWeNMbFwcISEhrHRaiYODA7t27SY8PAqnVU64rV1LSEgY3t4+BAYG4e8fQNbl3I7PZcdnVixDIjakjcsRi2QIhfpOXPrP/8NZT3oNgHd1gz9z5hwBAQFWX+A+Dl2/fh2hUEhgYCABAQEIBAJu3LjBnTt3aG9vx9fX16iAgADy8/O5desWd+7c6XMQLpfLcXZ2pqqq6oldwwDht27d4tatW2ZfG77v65kG91JBQQGRkZH9AN4HpFar2b5jG7myY73e851ZvI96TUmX12vQVpBdGmlM1Tb0Pe+Nfb4btOVklYb02PNtOR9HMnyZ7PpeP4A/hIZFvcEEv38w1XMon3kOZmzAHxke8/ijtu8d+h6uWRPZnjuP7bnzWHFhFFNO/M74vVvWREYl/4Bl50ewPXceW3PnMDbll09lDgbFv8QXoR+TeeWiMfpjAPC7azGF0cdoKtO+1UKBFJm0mFPnTjI9eDC2vaDtmE3SQEYHv8UE738yOfhtHDzmE58SSVZ2Fnl5BSQkJCISSZBIZOTnF5J15QpHTx0mcn8IC0PsGBPwe2YEDGVb1CqSjsZRWCgwB3aTFHNDNx9jmqtQglQiNyv0VFVVg1bbiFarB9meRpt7Ask9OVd3Rc0eLJW9hdbWq7S2XqWlpY2Wljaam1s7ANoA0Xel1TaiVmtRKlXU1tZTXV1LdXUN1dW11NXVo1Sq0WobO16rV0tLW8f5W9FqddTVNVBeXolcXqSvVt+RsWBoGycS6osKuvvvYc1GZxw2LGLlmhWsWLmM2Vs/ZmToT63+XuyJRoX8jMk+73ZZU2Fx+lDO1e7nUkMKJ6qimHryD8bnVmV+QnrtQS41pHC4PMjsOZvEgXwS+DumbR/JkNhXHml8jxvARwX/ApuEgYzz+z+WOy1lyu7BzNr2EZN322K/agWLXecxc/sHLHKeh4OjA44rHQgKDub06TO4ubnhuNIRb28fLl7Iwm2dKxs3beTo0VQK8kWIRXKTe5zMbJOsuyyfB418W0bBexmAK4wTEBkZw8GDB62+wH1U3bx5k4sXL+Li4kJ+fj6FhYW4uLiQkZHB7du30el02NnZkZycjFqtJiUlBXt7e0pLSwHrVeh+UqqtreXzzz/v9/ZbUf0R8L4jlUrFhp3L+oTnW6Wr7vJ6al1tB3zrofe42IWS+svUaUp6XZ9vy/noiefbcj6u5GUw0XVwP4A/hPSpjN9haNxrvBf5Y8Z5/pUZu0cxLOZ1q4/taen9yDfZl7THGDGUiGUIBRIKC8SIhLIO2C5CKinqtKC0BEyppIj8fAF7YjcwLP7hIovDD32X1ZfG4SVwwEvgwLqsyXxy9Gesy5pifGxLzmzcC5fhWbiC5RkjGXzgpYf72SN+jsOOL9i8ez37jyQQezDSmHZaWCgkNzcfubyIjAvn2RqyhpXhM5kROogPIn/BoPiX9O+fxBcYFvc6MwIGERTmj0JRjETSETnrmBdBh8wAXCRBKu0M4DpdEzpdU7cA/iS81d1BvSmAd9fizPL41tZWMwA3h2w19fVK6uoaqKmpo6amjurqWiorqykrq6CoqASZTIFUKkcmU1BUVEJ5eWUHjDegUmnQahtpaWmjra2d1tar6HRN1NU1UFpafrdIlkjSkVkgN9skysrO4WjqUbZ4rMfJZSX2q5exbM1CPgqwXuGwB9GQ2NeY7GXDoPjO73fb/QMZdfgHjD78I0Ymv4Ht/rtR8sEHvsP7Hc+NSH7d7LmhMd9j5rYPGRny5iOPb3TwW0x4TAA+bfMHLFwzk4ke77Js5WK+WD2ThS6z+NTzbRa5zcbR0RF7e3scHO1xcHRg1apVrFy5kkOHDiMQiMjKyuHypRzycgsRCWWcP3+Jc2nnLTYWn556GYArjHnzIqGM8PBICgoKrL7AfRTdvHmT9vZ21q5dS1hYmPGxuLg43NzcaGtrMwJ4WloaQKfv+xqAnz17FmdnZ77++murj+V5VX8EvO9IpVLivHVaL/J8X0GprTTxYJt7vi2vp2tSkV+eaIx8p4icUNSmU6uWm/wsvaPPd3ce+AeZf7WulqOZexm3tt8D/jhkkziQT3x/z6S9Ngx+xGhQb5BN0gA+jfgjx84kIxKJjT5IYUfLLUMFdNP1mDGaa+JxNn1MIpYTlhjIiNiHa0e0IXsat769afT8trQ1U3O1hJvf3jDC3/Xr143rI7mykC/O2T7UtWb5jOJw6iGkUikSiaTDNyxFIBAhEIg4diwFXz9fVnkuZHjcvTMjbBJewNFnLhmZGcjlRQiFd1uL6T30smcCwLtKNe8Kuu8WfjN4zy1Tyls60sHvpo5rNAbIbjBCdlVVDZWV1ZSXV1JSUkZxcSkKRTFyeREymcII3IYWT6ZFryQSGTKZAoWimKKiEsrKKqiurqW+XolarUWj0VFfr6SiogqFotgs3VwikSORFCEWKRAUSvAP2YeXtzf7gvyIiokiJjaGpdtmMyj24TZvrKEhca8y2fsdBse/wruPoWicTeJAPg78DTP3jmZw3KPf70aH/JKJD+kBHxT/IoMSXmJYzOuMdf8rS1fqK5bbO9jj4ODAcodlLF+xnGXOi3Fev5L16zfgttYNVzdX/Pz9yM7ORSjUF0wUCsWcPHma3JxCsi7nkJOdbxXotlSvAHDLAmy5OYW4rHZFIBBYfYH7KLp16xZNTU1MmzaNtLQ07ty5w61bt8jIyGDq1KlotdpOwC2Xy5kyZQpZWVl9DsA1Gg2jRo0iJyfH6mN5ntUfAe87UqmUrNoytdd4vpXaSjMP9lnZVjPPt+n11LpaM/g+LnZBUZtOlUrckTK+qNf0+e5uPh5k/us1pVwqCSDk1EzG9hdhe2yyif8OY/f9iUke7zzzLYke+WdNGsjksH+QeuYoQqGIwkJhRwqvpMPLrPd/i4RdV/C2TEUXCqRIxHKOpRxjfOgfH2pMW3JmAfqiqXZ2duzatYsbN27Q2tpqLDBlWB/Z2dmxYZcrTpkfP/jPnjgQN08H8vLyEAqFiMXiDgDXF11KSzuH8+pVuOxawcch/92jKtkjo37C7tiN5BXmG7MI9HNlWN/2DgA3rbp+17PdSnNzK01NLcaotkqlob6+wRjFLi+vpLi4tBNcGwDbNEJtKGpl2OwwpO6btnwy7b1seM4QGS8pKaOsrILS0nKKikr01gkTAJdK5Egk+uwNiVjBqbRTHDt2nPC4UNx2reSL3RP4OOotHgfIPi0Nin+RSZ7v8kH4fz6WcQ+Of5nPPIbwfvjPHksV+A9CfvnAKei2SQMZFfIm07eNZtbOj7B3WIGjoyMODg44ONrj5OSkh3Cn5djb27N1xxZSTqSQknKcmJg4UlOPIxZLOH36LIWFwo5WYgWsX7+BkJBwjh1NJSe7wKrgbdisfOYB/G7hNcONX8bFC5fZuGETSqXS6gvcR9GtW7fMANvg6TZULlSr1cbn/z975x0W5ZX/7TXV3U1+ySZbsiXJpuxuspu2bzYJVewiio1uAxQ1sfeGGnsB6b1JL2LBXrBTBaYPQ1FEpA1gQxNjrPf7xzDD0IyiOICTXJ9rZp45c57znBkez32+bdGiRfj4+LBw4UL8/f25cuVKt4sBz8nJYerUqU+97rVeTaUG8KtXr+p8LHo9ntR1wLtCzHdVbUmLGOxzVcJnIua7tfnQ7uOX5r9MKeNEgTfbBJP1AN4BMox/nrFrB9In7A2dj6WjNTT8QxJ2Rzdk/RY3wE7rSdgeBOBqCJdK8tmesp1Rge1LwqYN4MOGDcPV1ZWqqioyMjKwsbF5YgA+wv8zNvqsRSwWIxQKEYvFSCSNAJiYmMT0pZMwD/g7BvHPPVSfRvEvMD6gHwePHECsZQFXu6Cqawp3NgBvDt7aJc8uX75M/dXrXLlyjYt1l6mqqqHsfAVnz5Y2wHYhMpmiAXjzW1ixtWspa6u5xbt5wrTmaqvP5qCuHWOvnZlfKlEglSrIyc0jIjEY27Avdf6396gyin8ea4+vGeL/rycDzEHvYuthhHH8k0lA2T/sLWy8vsHwEfI/9I/6A5OW2zN79mzmzp/LrFmzmD17NjNmzGD6rOnMmTuHFStWsGDBfLy8fDh+/KTm9xIVFc2pU2ma71+9oSMSSdizez/paVk6cznXhm+1ugCAq+M1ZA11FvPZv+8wO3emcP36dZ0vcB9Ht2/f5vLly4wbN07zD8jdu3c5duwY48aN07hXqWPAc3NzGTVqFMnJyQDdrkZ1dnY2rq6uOh/Hsy49gHcfVVVXscF9VaeP+a6qLWk1BvtZi/lWz4fiwrGHnv+KmmJOFHhrxhy+/1tGLTLQA/gTltOa4fQNf1Pn4+hoDQn+gKjEcAQCIUKhuAFk5Kpat02MIY2u5tou6NoLTKlEwcm0U8yMsKVXbPtiwLUBfNSoUaxevRqZTEZISAiLFy9+YgBuu8GUVWtXkp+f31CqSgXgYrGULdFb+H69K4OD33ukUlWGiT0YEvoBiXtjkEjkmuR0YnG+KntyJwTw5uCtDd/qrOZXLl/n0sWrVFXWUnqunMKCs6pycwK1lV+iKlOnyer+y7DcmpVb2yKubRnX/mzzOWwN6DVlo4SNEK6SHJlMQWZmFrMiHHT+t/eoMop7EWt3AwaFvPN4AJ7Qg5E+X+C42hKziNeeWA1005hfY+P91UO7s5vE/hrnZXbMmjOTmTNnMGfOHObOnYu7+2bmzpvLzDkz8fDw5NTJDI4fP0VmZrZmo0YkknDixCny8oSa34b6N6OuKqBL8G7OtF0OwEXwuIyeAAAgAElEQVRCOTJpAdu27SQlZRc3btzQ+QL3cXXjxg3WrVuHj48PP/zwAzdu3MDX15c1a9Zw/fr1Fi7oO3bsYOrUqRQWFnL//n3u3r2r82t4UsrKymL58uU6H8ezLr0LevdRdXU17ps3daGYb1UM9rkqoT7m+yFjvtOKArRc15eSmrYN60V99QD+hOXoNhjj+I6vEa5LGSb2YETwp8QmR5GXJ0AgEDUsZvM1lsPW6ltrw7c2kIuEMtaGL6FPRPs9B7QB3MHBAU9PTw4cOMDEiRNJSkp6YgBukPgrHH0HEBLrx5Hjh8nKykIkEpO4Ix5Hz4GYRb7erj4HR75N/IEtSKXasfEN69tmLujN3asfJgv6k5QauFWJ0642ge+6OlU5sOpqJRXl1ZwvraDkbBkFijPIpAVN6pmrjGVqa7Mctau9RNyKWrGE/xKAt2YVV2fsbw28NfCvBd9ikRyhUJUdPSvrNIsWL6JXSPvyFOhKfaJ/x5gN/ekb8XuM2nlvMkzsQa/oV5iwbuQTH59JXE+svP+HSeyvH6r99PmTmDV7FouXLGHJkqUkJW4jMyMHkVAVepyXK9b87YiEUvLyhA2ALdX8VrT/joRCVRhNZwNwtcdQ1wDwhjqJYrEqacWWiMgOqxP9tHX79m1EIhErV64kOTmZ5ORkVq5ciUAg4P79+y1c1K9cucLUqVMJCgri5s2b3coNPSsri2XLlul8HM+69ADefVRdXY3r2ildJub7kGwlxRUZ+pjvR4j5VvdxSK5y2U/NjGHEkv+nB/AnLPtNZgwKeFfn4+hI9Y5+nbVRi8nKzCYvT4hAIEYqaQrgza3czaFGDZkScT5CoRTXsOmPVcpNG8AdHR3ZuXMnq1evxt7envz8/CcK4EYJzzMw+G3sfY2Ytm48/qE+jPbog3Hsy+0e/6AtfyNqd7AGwDUJ2ETyhlrCTZOMaT8/d+48NTV11NV1LIC3FfN95Yoq4ZoKvKupqFDV11YoipFKVAnN1I+q7z9f4yEhEspV1yrSAu3WAFys8rBoS1J1HWap2prekJNA2CixWJVkTSZTuZWLNbWaVYCtgnR1fwpkUgXSBsu8RCIjLS2dhRtmYhbV/t9p722/xSLlLSxS3sIsWQWcg3a+qTmm0p/os+0VDBJ/hcnWlzTHB+z4XZNM5A/92wp4lwnfWzNugzmjPP+HUTsSyJnEvYyV75fYehg/8fuJSWxPbL0MMIt55Rfb9ot5k29XjGPG0smkpOxu+F3lN/y2Gn9fjZtXcgQCMSKhRAvAJYhFqoz3ErFMswGjeq17+O56AC6WIxbJGiZRSk5OLt7ePpSUlOh8cfskdPv2bX7++WcuXLjA8ePHOXbsGGVlZdy+fZs7d+5w8+ZNUlNTqays5N69e/z000/IZDKys7P5+eefNXOq6+t4EtJbwDuH9ADefVRdXcWCNaP1Md/dOOZ7m2AyR/LXc75ayt4TofgmO2G54FNMwn6LSUxPlaJVj8YNj23JOLqhbRvtjGMa33+ovmJ+oS/tcz5EX09q/MbtGL+57/vYufV64ovUzqThYR+z78B+hAIpebnihhhuRQvL94MWl83r5CbvTsIu9CsMEx4dMAwSmwK4s7MzGRkZjBkzhvHjx7fwEHxcANdW7y2vMzTwn/SKbp/rvKaf6NdYF7dQUwdc5aKtAtPmFl3t2Ge5XEFJSSlVVUouXryklW28Y+Bbu7SYdhz4xYsXqa6uprS0lMLCQmQylSeqUCAjL1fSsCmj0MC4enNBKilo2GyQNWzePGCtL8lHImkELW3YakxY1wBhGut1o8VdlVG+Oaw1DY9QvS9DJpOTK8hh+96thEeGsnVXPIHhvowPN2v3d9x326vsOBtIVvUBsqoPsCV/DVOP9SGtcrfmmEr7ichfzaCdb+InXqA5fuTCVobvfueRz2sa8xssff5Dv7A/Yb+2L/0D//ZInzdM7MGg0Hew8fyGXtGvNLmeNaed2XMugqRiL6Ye643tvn8RqVjLrpJQgmXLiFasZ8+5CELlK7Da+z7z0yzZfjaAnWeDWJE1GrPknhjHvszoDf0aksS1PY4+0b9jmqcD8zd9h1eoOydOpD0EH8o1dd0lYnkDK2rX534y9bo7AsC7TAx44ySLkUql7N69m3nz5pGWlsbNmzd1vsB9Erp9+7YGuO/evcudO3c0UH379m3u3r3bxNVc+5h2266u7OxsvQW8E0hfhqz7qLq6igWrHfQx39045vuQfBXnq6XsPh7AlyYfYTnxK0ZO743jRgscNw3GyW0Izu5DcNo8BCd3C5w2D8HRzQKnzUNxcrPAsUHO7kNw3jwEJ3eVHN0scHRXtXN0s8DJXdXfw/TlpO5Luz+tvhzdmvc1RKuvxvM7uVs80vidNls8sfGr31f357RpKOPXPz7YdWZNDhjGyRMZmlhedRy3tnX7QQDemk6fzsMtZiVmcb9sBWtNzQG8sLCQb7/9Fnd39w4F8Cclw8QeuIQNJjM7SwPgImEjgKut3dpu1yKRBKlUzpkzJVRWVnPp0pWGzOMdFwPevKa3+nhNTQ3l5eWcOXMGuVyOWCxBKslHkCchL1fc5LuWShQa4JbLCjVu6S1/M2pgb3xU/85U+Z6kTfILNM810Ajl+U2ONSZt1naHbzy/TCbn4JH9bApbiU3Q/xgc+D5DQ//BgIi3MI5vf/mxWSfMuXbrMi4uLri5uVFdW0n1j+dxcXHR5NNZsGABQUFBXLt1md0l4Vy5Wcu6devw9/fnxo0bzD5p3q7flmHCcxgm9sDS59+YB7z3iH30YFDou1h5foVR3ItNrqfup0oA7t2/i+JSDicrUrhz/7aK4+79zF3N81uklART9WMp9xv+//H2NUbu+Tu9Yl7hu2XjsQh9/4HjsAr6Lys3LicjPYvcHJHOIflpqWsAuFhVCiItLQ1TU1Nee+01xo0bx8WLF3W+wNXryUkP4J1DegDvPqqqqmLybGtOiRL1Md/dNOb7XJUQcelu3GPteP+zP2G46VW6UimdrqQJq0Y+kfq4nU2GiT2w8zImNjFaA1Ha2YKbx3Y/2kJTTuz2SMy3vN2usS3Psuf2vZ9ZtGgRc+fNoaZWyYYNG9i7fw91l+pwdnbmZNoJ7nOPCRMmsMZnGTNO9Nf5nGrLMuSfbNuT3ACYDYnYGjw7tQFcO25Z2wKugu+OBXA1dGsfr62tpbKyUsv6rVqLy2SKBguzFJm0AKkkX/NakCdGJJQiEas3G6QaS2Venog8gQiBUIxQJEYoliAUiREIG5UnULWRSLSt5iq3XYFAopk/FfCr3lNzgkgobQLe6iz8MqkCsViKX/RmnPwGYhr56hNLNGaQ+CsWpo3g+m1VWTxbW1tOnjzJ/fv3sbS0xNPTE4DU1FRGjx6NQCBo8looFFJ0RYhFyluPNYaRm/+nytD/KH/3Cc9hGfARg0P/3ub1LFiwgMrKSs0Gl/p6tF9nVh3gh9v1Td4ftec9+kS+gfOKUfTd0nrySnX8ue1mQ5asWIgqJEH3YKwHcK2bt0gkJTExiZEjR/LWW28xbdo0Jk+eTE1Njc4XuHo9OWVnZ+td0DuB9C7o3Ue1tbXMXzCPPakx+pjvbhrzrX2+uest+NLpLw9dJkmvR9PENVZYBnyEacxvn+gCXtcyjf4N872+1SyAm2c1FzVx9330RXJ6WgZz/Z0eqRyRWpa7/kqQdAn7z0eTWOTJ9rMB7C+NJqZgI0nFPuwvjSa2cBPbz/izvzSKDbmTNHG2nUW9w98gYXesJlmZ2k27rezg+fkFFBefpaysnJqauqdiAVcDuDrxWl1dnQa+i4qKkMvlSCQSRCKRVnI0iSa2WhWXLUEiVln2c07ncujoQfYd2UP8/kii9gTjGjWVRXHOLIp1Vj02PF8Y68SiWCcWNsg16jvCd/sRsy+UuJRIjp840VBWSqrJgi6XqeuKK5BK1cnX5Jp477xcIadP55GRmcnW5GQ2BqzGMvgjDOOffG4MbWAdPnw4a9eu5fr16y2Adfny5axfv54zZ84wZcoUfHx8uH7rCiuzx2Gc9HjjclpvSa/IVx/pM4YJzzPM9xPMQ99t83qsrKzYt28fd+/ebRPAL91Ucuf+7RYAbhb9KmPXDmJg6F9bhKAYxj/P8LCPmeJtxco135OdnY1E3J4Nvq6rLgDgqn8Mvv32OywsLPjPf/7DlStXqKqq6jYu6HqppAfwziE9gHcfXb16FW+/TfgnT9bHfHfDmG/t88WlT8J08Cd8+d2fMWhnvK1eD5Z5+N8YEvQPRnn9D5PHSMzV2TQk5EOiUkKbAPeDAPyXYsG1pYrXFRMc78vQwH/q/Fp1od4Rb5C4J458eZHGTVosalr3Wm0JLygooqSklPLySpTKWi5evMzly1c7NAGb2gVdbQG/dOkSNTU1XLhwgbNnz6JQKJBKpZoa6Xl5Ak0GaqlUhlyej1yeT8r+nWzdnUDAVg82xC9ifIQp9pFfMTTqfSxi3sEs9lWM41/COO4ljONe1Hr+UuPz+Jcwi3kV85i/YRHzLraeRrh6zyF+RwxZWaeRyfI5fvIEO/Yns/NAMjsOJLNj/1a279/Ktn2JJGyPIzQsFF9/HzZ4rcXVZw5OGy0Z7vFfOsozSBtYJ02axIwZM8jJyWkCpKXXFJw5c4YZM2YwdepUZs6cSd3FOo5cSGLQzscvb+i4yQLjmEe7JxnFP89In/9iEfJ+m9czYsQIFi9ezNWrV9sE8NZej9rzHoYJzzM04CPGr7RkYEjTOPARIf8hLMmfo6dSOXI0lby8PFVCNT2Ady4Al0kV+Hj7EBcXR2lpqc4XtXp1jPQu6J1D3QHA1XkS7t27x507d7hz5w737t3j3r173L17t8n7at25c6fFZ9VtdX097VV9fT3egWvYnGijj/nuZjHfzec/r2gP//z4Qz76+h2+XPl4iaP0aks9MIt8jbGrzekX/sdOMJ4nI5uw/8fxjKNoJy7SVluxuI8C4LmCHL4PnotZZPszTXdV9Yp+hXUhyyhQnNEktJOI85uU0JLLFRQVnaG0tIzKyuqG0mNq+O54AFfDt7YFvKqqirKyMkpKSiguLqawsBCFogC5PB+FooDCwiKKi89w9mwJxcVnWBz8LQO3/IU+sa/TK/43mvjk9nuL9MAo7kXMYl9lcMQ7zPQbw4qQOYwP6otF5NuYx/yFQdF/YWD0nxkU/WfMY/7CsKB/MXnJaL5d4IxZxOv0in4Vk7iXO8TyrZY2sLq5uREQEMC8efOaAOnG3Cnk1+USGxuLpaUl6enp1N+6xITDXz+RMTi5DcH4EbOgm0W9hv263pjE9GzzembMUNXjPnr0aKvAbWNjg4uLCy4uLi0A3CBRVVmgf8hfGLPWnIFhf8YgUWX9nrxsLAKhgPz8fM3Gjh7AOyGA5+YI+f7776moqND5glavjlN2djaurq46H8ezLoFAoEkcouuxtFf37t3j6tWrXLp0iXv37gFw5coV6urquH79OgD37t1rkvFVndjw3r173Lhxg7q6Og246/p62qv6+nq8A9bgkWCrj/nuZjHfrZ0vTRaNy6LefDnvdQwSuo+LdGeRYfzzDPf7lOG+n7TLnbqzakTwf4jaEdwi4Vpz0G6PK7oawCUSCSfTjjMlcATGce1PeNVVNd3HoSFeunGOJRKZBrzPnTtPRUUVSmUtdXWXuHTpSoPreccDuDZ8a9cAV8eBK5VKqqqqqKyspKKiggsXLlBZWUl1dTVVVVUaUJ8f5IxhbMf9XRglPodx/Au/CPTG8S+0gMqOlDawenp6IpfLGTt2bBMgXZ45msQiL44dO4alpSVKpZKj5clPbAyOGy0win50ALf2+eoXrycqKoopU6a0afG+fe8W97nfKoAbJjzPcK/PmbRwLJZ+H2Ec+zL9Q//MotWzm4Q1iMViJJ2oXvczAeCt1ZNsfmxr0nZmzZqNUqnU+YJWr47T6dOn9RbwTqC8vDzCw8O7rAX89u3b3Lt3Dzc3N8aPH8+lS5f4+eefmTZtGsOGDcPb25vbt29TVVXFyJEjmTt3LlOnTkWhUADw008/ERwczPTp07l69WqTCgRdTfX19XgFrCFy1zJ9zHc3jPlu7XxrI0bwpdmHfBX0gs6ho7upd+z/4eDe+7HqQndGWQR9wMagVcikBS1Au3md7/YAuEgoVmXPlkoJSvZkSMR73SqG/mE0KPgdkndsQy4raMj6nY9Mlk9R0RnOn79AdbWSixcva8D74sXLmteXL1/h0qVGWG5NrUF18/daO95WEjZ1HfDmberq6qipqdFsXNfV1VFbW0tpaSlTl7owMOAdeke83u6yc11RzYEVYPPmzU8VwJ02DXlkF/TeW36H7eaW9b+bX09ZWRkTJkxoE8AFNcf58fa1VgG8V+SrOC4byczZM3BaOZxx3w9n4go7jh4/ikQiRSgUNQC4RJVwWw/gTw/AW7vRNwfy2NgE/P39uXbtms4XtHp1nLKysvQA3gnUHVzQ7969y65du3BwcEAikVBaWsq4ceOwtLRk6dKl1NXVceLECezs7Dh06BCbNm1i6dKlAEgkEiZPnkxeXh7379/v8i7ofgGebN0ex2n5XrZlzyMmzZnYdBcO5vgjUwhIlyaxNXMmsWkTiE+fwtG8SHJkB0g5vayh7UR2Z69DLM8iQ5bI1qxZxKQ5E5c+iWN50YjzszkqCiYufRKxac5szZxDhngnMkUOBwRuxKW7EJPmzLaMRZyWHCJdmkRS5gxi0ycQnzGFo3lbkOSf5qg4SNN2a8Zs0gQ7ECsy2JO7kti0icSmObMraxUC2SlOy/aQnDWXmDRn4tMncyjHD7Eio9n5FpIjPYIw/yS7c74nNm0icekT2Z29FqEsndOyPWzLmtdwLS4czPFDJE/nYJ47cemTGvqYT7b4ANmyXSRnzSW24XwHT/sgLxCRLk1smDvVfKTLEp9azHdrMeYxp5yxmvgV30x/i29inp0F8NNS75j/a9Vi1LXVg+Gen7Ni49KGGOXGGHC1tfbxXdCliEQy8uUF7D+yj7Ghpt3Kg+BhZBT3Iiv855KTk0tRUTElJaWUlV2gsrKKmpoa6uouNoHoRgC//Ivw3RqAa5cTay3hmnatb+1+1J9pC9abu6xfvHiR2tpaysrKWLX2eyastGLsysEMCP2Lzuf8aWn68X7U37rUBEArKyuxsbHRvJ59cjChshUdCOCPHgNuHvAe1h4GLY63tqGwZcuWNgE8rXJ3i/YaF/S4Fxnt1pfpy1ywdfuGefPmERISyunTuUjEMsRimSaDfmNdb93DcbcHcPVuqiBP0upOq/ofgNiYeI4dO6bzxaxeHausrCx9ErZOoK5uAb916xZ37tyhuLhYk8Hz+PHj2NraEhwczJQpUygoKCA4OJixY8dSUVGBTCZj7NixJCUlsWHDBry8vLhx44YmLryrqr6+nhUrVjBoiBl2E/tgO9EIWxcjRo3tg7XtSOzGWmI30QzrCQZYOxswwqEv1naWOEzsj72LMbYTjbB27MUom6HYjrXAdoIp1s4GWDsbMtKuLzZ2Vtg7DsHexRS7iYbYOBsx0q4/o6wtsXPqj+1EVR+2zmaMsh2C3dhh2E80w2aCIdYTDBhh34dR1sOwd7TAbqIJdi5G2E4wYZT9IKxth2M/oZ+qrbMBVuNMGGVtie1oSxxc+mA30QjbiUaMGtMbK1tL7JwGYj3BsGHMJoyyscDWbhQOE/urjjkbMHKsISOthqj6mNjQh4sxVmP7YmM3AgfngdhMMMJmgiFW4w0ZaT0Yu9HDGO3SV3M+q7FmjLSyxHbMEOwm9MJ6ggE2E40Yad8PG7tRxO5b9VRivluLMQ89OJZ/mf4JQ79f63xR2h1lGvUK9u5m3cyFugfmAe+z3Gtek5hvqUSBTFrQxOrdnnJkqs+rMn/LpAVkZeWyOmYeveJ/0wmu/enKPPKvxKSEc+HCBZRKZQvYbQrRTeFbG5xbg+Sm8H7xoQFcbeVuzUL+IMBvXjtcqVSSnpnGjJUTmTp/En22vKHz+X5aGrD9dygu56JUKqmvr+dYeTKHzydQW1tLfX09pdcUDN/9No6HvqT2WjVKpZI7d+6w5rTzExvDoyZhM4t+lfEbzbHxMmzx3qwTg7h267IGqEuvKbj6w2Xs7e1bBfDEIi8u3VRqXl+/fZURe1SZ1Q0Te2Aa1xOzmFcYFvwxW+LC2bFrJ5vc3JCI8zW14EVCuaY6gK7BuNsDuPpG39ydSb3jKhHnI5cVknr4OOvXb9QnX3sGpAfwzqHuUAf89u3bAIwcORJ3d3cCAwOxtramrq4OGxsbjh49ysSJE5k8eTL379/n/v37mh3eSZMmkZ+f36Vdz9Wqr6/HL8gd76SxTynmO4MypZzD8jUa1/XjBR5U1BQ9dsy3su4CigtHNcnZdoqmIShJbjXGvK2Y75q6cmTnD5AimtXgwj0D4bltDUniHi/mW1lXTsSuhQwY+TkzVw8iZP94smV7UZSmtYj5rq49j+TcAZJyJpGcN5ntgmnkFadQUX2OE/l+bM2ZRFLOJHbmzqPowumHnv/dR7fw6bC/YhD+os4Xpd1RxrEvMXLzl/SOfL3buVAP8/6EQwdTNdDdGoBrG0faC+B5uSI2xbvSK+7ZSxQ4JWA4R0+kolQqW0Dtw2Yqbw3AHwag24LpRrV0N2/LGn7x4kVqamqorq6mtrZW00d1dTWpRw7jumIJg0Le1elcP0syiemJ43pLjGIf7r5vmNgDuw29sdto2mYb10xbvIVz2SyYztiDn/Pdsd54C+fiLZzL6mwnPAQz8RbOZWXWOAan/JHxh/6reX/KEVOMt76AYcJzGMW/gElcTwb7f8Ayj7mIRBIyM7PZs2d/My8bNYDrHoyfGQB/0G5qvryIb74xYO/evTpfyOrV8dJnQe8c6k4AvmLFCqZPn87MmTPZsGED165dY+7cuWzevJnRo0fj7++vyYCuLrOxYcMGbt682aVdz9XSZEFPsH4qMd9lSjlHFRs1x48XeFCmlD12zHeZUo70/H4NfO8Wz0VUmtJqjHlbMd+VNWeRnT/ALvFsrWvZpik19jgx32VKOScKvEjOm4zfTgcWrR3LdzMmMHbCSBZuGIVnki1x6RM183/gZCxLPIaz2NOCVSGjWOc3lVVrlrN681TmbzJn3sZBLPEYwRq3Rbj5LSX2xLRfnH9pyVEWLl7Ap+N+r0/A1kEyTHiOof4fM8rrfxjFd69NjpG+/48dO1LIlxdpjCGtAfijqjmAi4QyQpMDGBDdfbLIP4yMEp5nY9gKysvLm0BrRwH4g2LBm1u9L15sVG1tHUplDdXVSqqqlFRWVlFRUUlFRSXl5RVcuFBOaWkpZ8+e5cyZM5SWllJeXk5FRYWmZviOndtwWWut8zl/VtQ/+K+M9jZ76PYmMT1xWjkC0+gnvwlmmPAcRrEvYRLTE0v/f2Pl8z/sPEyZumASAYH+yGRyhEIRAoEIsUjWcI/QA7hOAFx7J1VdnkEN5atWrsHKyhqFQqHzhaxeHS89gHcOdYcY8Fu3bnH//n2SkpIYOXIkI0eOZNeuXdy8eZOAgAAcHBwYPnw4hw4d4u7du9y5cwdoWsdS1+N/ElIDuEeiXYfX+S6tFmss39sEkzlV6EdFTdFj1/kuU8oRl+7SWK13i+ciKd1NZe3Zh67zfUGpQHRuh6aPXaLZSM/vpaq25LHrfJcp5Zws9GGH8DuVBV6+htJqESfzkvDb7sQCd3McvjPCxtmE5B1xJO72w3HaAOZvMmdTlANBUetZvXExy7ysmLN+AK4+Q9gUPI2duxOJSHBjypL+OM3uxcZoa6JT1nHs1D5OykNbzP+Kla583OttvvJ4etl/n0X1jnyNMRv60yvmFZ2P5UnKJKYn872mkHr0mMYqJZUomsR9PwkAl0oUbN2dhEXks2Uh7R35OkFRfu0G8EfNaK6dybw1y7c6mVp1dTWVlSq4Lisrp7S0jJKSUs6cKaG4+CyFhcUUFBShUBSSn68qQSYSiTSZq6VSKTKZDJlMhlQqRSqVkpOTw/INi3Q+58+KBgT/ldF+vR66vXHcSzitGcbAkL8+0XEYJvagf9ifsfM2xtbTCIvg9zEPf4f+oX9myqJx7NyZglSqqoogFIr1AK4rANe+OWsPSCSUIciTIMiTsGzZCjw9vJk+fTo1NTU6X8zq1bHKzs7Wu6B3AnUHC/itW6o4cKFQiKWlJZaWlly4cIH79+9z+PDhJsfUdcK7L4CvZesBnw6t811aLeaAbFkT+K6uO//Ydb5VGwb7SRHNYrtwCjtF0xCVplBZe/ah63xX1pxtgO+ZGiuy9PxeaurKH7vOt7KunBMFXpqNhD2SRZQp5RRcOK6J+d6aO4Xjoi0EBvtjP34YDi5mLHQbTHzmRKTn91NWpeCwxI1tgilszZnEQelKSqskFFdksks8m/iMCbgn2DBm0mCcJzhi5TAIK+evWR4whIS07yiqSKfwrJhvjL7AyP0VDLqZa3Rnk1HCc9h4GWCz2Qij2O4UC/4rLP0/JigkpIlhpCMAPG5rDIO3vKPz632a6hP+Jn4h3lRVVVFXV/dILuhqoK6vr+fq1autuoo3t4yrAVw7k7k6OZtSqdRYrM+ePUtR0RkKCopRKIrIlxcikymQSPIRi+WqBFkNSbJEQglCoQSBQIhYLEYulyOTyTR1nKVSKUKhkNitUUzxGaHzOX9W1Dfs94xdbY6dlzF2nibYeRhj72WCg7cp9t6mmucO3qbYe5pi6fMfhnp/xPjVQxni+xF9w/7QoD/SN/yP9An7A33C/0CfsN/TN6zx8ZeqPwwKfIfxGwczNOhfmMY05ngwTHwOp2WjWLVqFQpFITJZPhKJds4vPYA/dQBXW7yblyDTTsyWmyPi++9XEhcXx48//qjzBa1eHSc9gHcOdYckbLduqdzQr169ytSpU1myZAn19fUAiMVipk2bhrOzs+aepAZwZ2dnwsLCNMd1fXnW/T4AACAASURBVA2Pq/r6ekJCgzh24rA+5rsDYr6PKTw0c7dHsojymsLHrvNdWi3SwLca9k+fjabmYjm5JYn47BiNy/y+jPu2P30GmPD9ale8Y6fzlcmHfDL0b3wV/AJ6CO9YGcc/j523Cc7rh2HnZop50N/pFf0KprG/7tLZve18jYiLTWgSFvigMrHtBfD4lFgGR72t8+vtCBkm9sAk/mUsIt7D2XswI/w+xTT214z17EdmZqamhNejxoCrYVo7/rqiooLy8nKNKioqNPW5lUoltbW1TZKx1dXVUV1dzYULFzh79iwFBQXIZHKkUjlSSdMcTOrvTtQA4JrvXSxHJBIjk8nIz8/XQLhUKiUwxpuFQVMYGvaPZ6oMma7VO/J1JqwfTr8tv6dvxJv0jXiTfg3qG/Gm6viWN+kd9jv6hf8BG7+vGO81gPEeAxnvOYDx3v0Z592fcV4qjffuz3jvATj5DGK81wDGeQ1gnHd/xm8eyGj3Pozx6MPozb0Z7dGb0e69cXDvjYNbH8auG0SfiDcxjG/53Tu5WjNv3jyio6MJDQslJWU36pJjYlGjdA3FzxyAtxYDrn0s7VQms2bNpry8XOcLWr06TtnZ2bi6uup8HM+61C7oV69e1flYHld3797l3r173Lt3j7t372pqhKulneW8tba6Hv/jqr6+ntDQYBL2uj1zMd8XlAVIz+/t0JhvNXwfkq+hTCl/7DrfKvhOZ7/UVXMt2WciuaBUtDr/+w/vxGnqYGxdviFgz2jsJ/Tj8xFv83VI94pP7qwyi/o/hvl+wsjNX2LrZYjtZiMsAj+gq26ArPZfSm6OqEWd7+YA/jhZ0PNyRWyKXY5ZXPdy4VfLKP55xnn3IyDMFy8vL2bMmYbjSkvmrPmW8+fPU1tb22rd7V9yK6+traW6upryclUM9pkzZygsLEShUJCfn49CoaCwsJDi4mKNzp07x4ULF6iqqkKpVFJVVUV5eTnnzp2jsLAQuVyORCJFIpY1+87U0t5oUTQmzBKJNW7oUqmU3Nxctm5PxMbnG4zj9Peep61hAf/G1qdlObFfkvHWFxhz8FNmnRjErBODmHzUmIE73mDcwc+ZdWIgs04MYmKqAX22qf5Wx+z9nPmHRzH30DBGbv0A06jfYBr1W0wjf4tp1G8winuh7XPFvIzT0lF8u8CZWXNnsHz5CjLST7f4zekaip8ZAFeDtnbNyeY7cKo2UmbPnoNIJNL5glavjtPp06dZunSpzsfxrEttAe8OAH7rlsoS3hymWzumfbw7wPetWyoA9wnciGfi6Gcq5ru0SkRWcYTGZfxpxHwXXDj+2HW+iysyNfC9TTCZ02ejuaBUtDr/VbUlnCjwIvywI2OnG7LC14YcSSqOLmP4YsmzV+JJp0rogVH8C/SKfBUHdzN6x7yGYfxzbSvhOYwSVI/axw2atTNSt2v22Y4C/LXBrk08ELWB+3HqgIuEKiuqTKogPTMT1y1TMY3rfqXyDBN7MCjwXeasnMrWrVuZM2cOs2bNZO3aNezYuYOysrKHiv/WdhtXu4yXlV3g7JkSioqKyc8vQCaVIxZLEAnFKonEiEUSJBKZRjJZPoWFxZw9U8K5klJKzp7jTPFZCguLNH1IJTKkEjkSSb6W27nK8i0UyhAKpao67kIZYrEciVh1XolEglgs5vjJYwRs8WGsV58HApheHSOTuJ7YehvStx1l38Yf+i+FlwVcuqnk0k0lF64Xs780ioLLuVz6qZpLN5WUXStkQdpwxhz4VNO29qcKDpclPNQ5+oe9hcO6foz368eE5VZ8776E0NAwUlOPIpXkN7iiqzwwWrt3PEi6BuguD+APM5np6VmsXrVabwHv5tInYesc6i5J2PRSAbhXwGo2J1g/MzHfF5QFZBVHaM73tGO+21vnW9vtfJtgMrkl8dRcLG91/lUu9I3zEZIyjX6DTBg61IJPPvs3H1n+ga9X/U7ni8NnTYaJzzE04F84rRuGo9tgxjfI0c0cRzdzxrsPxsl9MOPdzHF0s2D8JnNVu03mqmPuqnaO7oMbjg/Gyc1C09e4TeaM2dSfob7/ZlDguwwKUMk88O+q123pIdst95mPIE9CXq4YQZ5EA895uWJyc0QI8iQa+H5oABfLEYkkiMUSpFIpx9OPMiFqAEZd2FW/LZnG92RxyGRSU1PJy8sjJCSEuLg4hEIhxcXFlJaWUl1drYnpbp44TX1cHb9dW1uridUuUBQ2m9u2oERbzb+Plsc0EKQF7mKxFJFIokmWJRSKG75DGVKpjLy8PA4ePMjG4BU4BfVnQORbGHezqgBdRQMi/oyV91eYxD96PoqlGTYAREZG4uLiwqJFi7h3/y4AS5YswcXFhYiICKIU69lxJpBLly7h4uKCi4sLNXVKbPb944H9Gyb0wCz8NcauHMKsuTNJT88kO/s0AoEIiUSGSCRB1LBpJJWqNoAeBODt3QTsrNI5gD+MUg8fIylpqx4IurmysrL0AN4JpAfw7qP6+nq8AtfgmTT6mYj5rq4tbXK+XeI5iEt3ddmY75bzn9nqfJyrEiIrO0hitguLvcyZtbo/5qO/wiBOH4f51BfEoX9h7EpzzP0+wCS2J4ZPuCRcr6hXGerzb4Z5fcYw788Z7v0ZI7w+Y5jXZ4zw+YLh3p8yzPtThnl/wnCvzxjm/RnDvT9juNenDPf6jOENnxnW0G6496cN7T7nO3cHjh8/RV6uGKFAqgkTVFvF27PoVQO4Om54b+ouRkcYdMsYYdPY3zBrwyT279+vSU4mlUo1LuJFRUWUlZWhVCpbLSWmjvO+dOkS1dXVlJWVUVxcTH6+QmWlftg5f4ClUO1pqi1VojUJYrG0hdSQJBZLEQrFHD9xnLVhSxjq/xEmsfqKC7qUYcJzWPr/m6EBH2OY+Oh/T64ZdgD4+PhgaWnJuHHjKC0t5fz58zg6OmqS0qaUhHDl5zpSU1MZPny4poJMbMGm1seV+By9Yn5L/7C3mDV7Jqs2fM+u3bu1NnKa/sYkai+Mx/hdd0V1CQA/knqMxMREPRB0c2VlZemTsHUC6QG8+0jtgr7jYMgzEfPd8nzHqKw5021ivlubj+KKjCbnSxHNYH3gJPrMe7B1Qq+OUg/MtrzGKM+vGOPWj0FB72AY3/mtvcZxL7HBb2UT2FaHBD7OglcN4BKJBIFIwIrIGfSNenR32c4so7gXGRz4Pla+XxIY74VQKNS4aEulUuRyOfn5+RQXF1NWVkZNTY0WfF/m8uXGbOV1dXVUVVVTWnqeoqIipFKZClyED1+HvS1Q0Ybupu3bBnC1pfLoySNEbA9iZqg9FpHvYthF8xx0J5nEvoythzH9w99q1+ebA/js2bNJS0sjIyODOXPmaAC8/PoZbt37meXLlzNr1ixmz57NsmXLqPyhhEE732zRr3HsS0xytWP63GksXeZKTGwMWVmnmwC4tseFRm14dXQH2O6yAJ52KgMfH19qa2t1vqDVq+Okz4LeOdRdypDp1ZCELSyYlEMRz0TMd/PzKevKul3Mt/Z8nKsStjif8Nx24pJDMXf8H994ds9EV11Bhok9GBj2F8auM6dv2B90Pp5f0qDAdwkPj0AqUWgA/JcA72EBXCyWIJPJOHh8H+OCzbp0pvjm6hPzGhOCzFm+YRHu7u6IpSLOnDlDUVERhYWFFBUVUVxczNmzZyktLaWqqoqLFy9y5cpVLl++wqVLKl28eAmlsoby8krOnSuloKAImSwfsVjyxAC87TYyxKLWwFvMsRNHCU7y5dvQEQwO+zvGMXqrd2dRv/A/Yutp1O7Y++YAHhQURFhYGFu2bCEoKKhJWdaqqipsbW2Jj48nMTEROzs7zl4oYnmmQ6t9W28yYOasmSxatIiNGzeyb98BZLJ8ZLJ8pFK5JtRBG8bFopa5JrRDXroblHcJABcJpXh7eVNdXa3zBa1eHSd9DHjnkEAg0AN4N1F9fT0BIV74Jbs8MzHf6vPVXqzstjHf6vloa/5P5YewbosV39h8oPNF4sNqzWlnKn84R+UP5zhwPoYBO37H2tMTKL2moPKHc5yo2Enfba/qfJyPIpO4lxm7uT+DQjp/zeu+4X8kOi4KqUTRJAt6a2XIHs0VXY5MqipVtTJoPn0jf6/za31i32/8S0wLsuHQ8f0oChSUlpZSW1tLTU0NSqWS6upqqqurqaqq0mQir6ura4j3VkF3TU0dVVVKLlyooKSklMLCYuTyggYokWvFZT+i638zSGkrnlYokCIUNMbiymT5iEQS9qfuZ63vcqb7jMZ8y9sN2c31Vu/OJDsfI4b7f9ruzzcH8PT0dFxdXVm+fDmnTp1qAuA7d+5k9OjRKBQKCgoKGDt2LPv372d/aRQmW1vGn1u7GTBj4RRmzp7O7LmzmL9wLitWrGDnzl3I5YpWAVzUBoC3pa4O4V0AwFXZGcPCwlm/fr3OF7R6dZz0FvDOIb0LevdRfX093oFr2Jxo/UzEfKvOdwxlXdkzEfP9oPn3TLblswF/xyC+ayyaK384R11dHZaWlqSmprIkwxpZiRBLS0ssLS0pLy/HQzBD5+N8FBkm9sA89B2c1g9l3KZBDAp6F+O4Fzut++4C/0mcOJGuif3WBjXt183LlD1IUokCoVCM15YNWAZ9rPNrfJLqG/UGQVF+lJSUUF1d3Wpct3Y5sYsXL1JXV9eQ2byGCxcqOXfuAmeKz1GgKG6MxxZKEQqkjYDRSobo9sB4Wzp9Oo8DBw6SnplBSJI/iwKnMD6wLxZ+/2JUwH91Ps96tZRR/IuM32z+WGXfmgN4XV0d9vb2ODg4oFQqNQB+9+5dXF1dGTduHOfPn6eurg5nZ2cWL16MvO40Dvv/3Wr/JjE9cVjbDwv/DzGMf55vlzji7rOR3Nw8pFJ5CwB/kAu6HsB1BeBiGRkZmdjb21NZWanzRa1eHSM9gHcO6QG8+6gRwG31Md/dNOa7rfkP3fstQ+wH8NWK17sEhDcH8FMVu9i5cyfW1tZYW1uzY8cOFJdyNDVpu4oME3tgHPMyQ0I/wNbTGCuPbzCN6Zxl4vpGv4F75GqysnKQSQuQShQtFruPCuB5uWKC4n2wDvtC59f3pOWwahCeXh4UFRVpwLqurq5JjW91YrXG+O4qVUmxs+coKDhDvrxIM6+CPGmDRVraquvtoyzutWO9m/cjlSiQSQvIlxeSmXkabx9vpi+ezLf+oxgS9j7GsS+pQihC3sbKXw/gnU89GLTlr9h4GD1WP80B/OrVq0ybNo2pU6dy+fJlDYCfP3+ecePGsWjxIlZudGXj5vUsXryYMWPGUHA2n1XZ4zFK+uUkcCYxPXFcNoKYpKgmbuhqAJdKVL9VQZ5Ec//R3kTSA7iOAFwoEOHq6srq1WsoLS3V+cJWrycvvQt655AewLuP6uvr8Q5YQ/SeVfqY724a893W/BeWp7HrYCJf2bzHN4Evd4JF44PVHMBv3r3BrFmzWLx4MUuXLmXmzJlcv3WFGSf663ys7ZVJbE9GeXzNgJC/6nwsrcko8XlGhP+bVcELEQjEyKRqi2wjbGsDePMFcGuWq+0pOxkf2BejhO5VI3qY52fMnDsdf39/ioqKqK2t1YLwixoQV1u9lUol5eUVnD17VpXVXCrTQIUgT6Kpva4NyNpZ6B8VOLRrLGuXKJNJFSjyi8jKPM2WpDAW+0/F1seAIeEftLCmDgx5m1F6AO+E6oFDgBHDPD+jd/jv6B2h1hv02aKS+nXv8Dcw2/IahgnPYRb5Gr0j3sA4tidmka/hemRMEwC/ceMGbm5ubNq0iR9//FED4Lt378bKyooM8XGWZFiTWbWPouIirKysSElJIVi2DNNW3NBbKKEHFn7/YMHqWeTk5LaIBc/LFeET4I2XvwfB0YGkncpELitEJi1ocn/RA/hTBXBVkfacHAEJ8YksXrSEhIQEjh49ypEjRzh69CjHjh3j6NGjTaR9TN1OraSkJCZNmsSRI0c07Y4cOdKi3YEDB1i1ahUzZ85k7ty5zJkzhzlz5jBr1iwsLS1btG/tnNr9q18/6Jxt9fVL7dRttNu1Nj+Pes6nNf6goCAsLCzw8fHBx8cHX19fzaOfnx++vr6aYz4+Pnh7e2uOqdVau+Z9aat5m4ftq7V22m2e5PjV7R40/kft60HjVyfNuHr1qs4BUq/HB/DgEH+OHj+oj/nuxjHfbc1/Su4CHOca83Gvv/J1aOcGoOYAfubMGWxsbNizZw/79u3D1taWojOFJBV763ys7ZVhYg8GB37AkIB/PvHyZE9sjPHPYe9jzMn0E8hlCsRiWcMaTGWNEgqk5OVKEOSpXaQbLa0ioRyhQIZQoMqgLhBImB84iV6Rr3Zat/v2ymmhLQsXLiQjI4vi4jOUlZVTVVVNdbWSysoqLlwo5/z5MkpLyygtLeXs2XMUFZ0hP7+gIeGUpGGupBoAV4GFHLGo6aZGo9VP+z1Fg/IRi/KbfEYiliERS5FIVJJK5cjl+QiFYpJ2JrDedyXTfccwIPzPmMb8GsOE51r9fgYGvc249YMZ7vUFwz0/Z5jHZwz3VD0f7vkZI32+YIS3SsM8P2eE138Z7vF5ozw/Y7jX54zw+YIRPp8zwuuLhs9/wTCPzxih1dcI7y9U7bw/Vx3T7quhzXDPz5r0Nczz84a+VI/qc47wbjzncK8v2hy/qo1q/MPbMf7hnp8zIORvOvn92fp+w9jVFli5GTJqkwFWmwyx2miA1UYDrDcZYrXJABs3I6w2GjB+nQWOqy1xWjES6w0mjF1twejVg3DxG0pGfiqCgmzShcfJKU5DpMglT3qa/BIJWcJ0xAV5yIpFZAvTCd6xGefNQ3BLWIq8REy2KJ0s8SnWRy+mV+xvf/nekvA8Vp7/Y86CWaxZs06TlE0iUWX6z8kREBgUxOqN3+Pp48n8Td+x//AB5LJCzb2nO4B3FwJw9U0oX7MLGxoSwfjxjmzYsAF3d3fNjo2bm1sLbd68WfPc3d1d087Dw4OqqiqioqI076n70u7P3d2dAwcOcO3aNa5fv87169c1zy9fvszGjRs17bTPo36tfU7tds0fH3X8zfuYPn06NjY2Lcbf1jm1x6vL8W/evFlzPnd3d/bs2cPBgwc5cOAABw8e5ODBgxw6dKjJY1t6mHZPsq/WlJyczJw5c9i/f3+XHP/BgwcJDAzE29tbD+DdQKos6CHE7d2gj/nu5jHfbc3/lqNO2E3qzSf/+wjD8IewUuhIzQE8NjaWMWPGcO7cOY0LZHJyMpKL6Vjv7TrJ5ZosQBOfw9L3E4b6fdypgXSo37+Ys3Q6crmiwTrVtCSZyk1ahljU1NVZ7T4tFskpUJxh276tWEZ3p3J4PTCOfwm7zaYsWrKA7du3q1xnpXIKCoo4e/acBrQVikLkcgUyWb7msXkG6F9KMNVUjZCtfi4SqmPyZU2+D5lUZWHPFeRwKvMkO/ZtZY3/Uiavs6V/8F8wiXsZg4eow24U/wL9g//GwKB3GBj0NgMC32Fg0DsMCHqbAUFvMzDwbQYE/o2BQW83tHmHAYHqdm+3bBf8Tou+Bmq1GRjY8Dyo8b2Bv9jXOw1tWumrjXMOaNauveMfFPh3bDeaYuX5NUaPEYvdHtn5G2Lu+95Dte0V/QoW3v/AIEY1RuPE59u+/yT0wCj+BYwTXsAksVHjPfvTL+RPGMY/r5FRwvMYJT6Hjc83mMU8TILMHgwO+oDpri7EJceQk5OHQlGoigcXSRuy8cuRSQvYs2c/Y1db4BGyiZzTAo1ruraXiK4B+hkDcNVNKC4ukeTkbdy4cUPnC9zOopMnT+Lt7a3zcTzrqq6uxtfXl59++knnY2mv9C7o3Uf19fX4Bm7EM2m0Pua7m8d8P2j+E3eE89+vP8EgsvNawbUBfN++fcybNw97e3sOHDjAsWPHGDNmDHPmzKHuejWL060wTOq8ANuWDBOeY6j/RwwJ+EentYAbJP4Ko5gX+dbViVOn0hGLpQiFEiRtZOHWTswmFKhKZSnyizl24jjfBVh16o2GR5VpzK8ZvakPnuGbOJx6BKlUVeNcO4O42qInFkvbrK0tEkkQCiWIRG2XWGoe8yoR5zfZBNHMubBRp7MFZGZmc+DofgK3uzMj2A7H0D5YhL7PgOC/YudhqvM57G4yiemJw/p+jPD6AvPA9zGLejreHg4BRlgEfPjUrnOcT79WyykaJvbAxt2I4d6fP1Q/hok96Bv6R4YF/pvV3q5IpTLNppRU2riZl5lxmpWrVzFvyRxS9uxqko9C1+D8TAK4WCQnL1eMn18A6enpOl/cdibpAbxzSKlU4ufnx82bN3U+lvZKD+DdR/X19XgFrGZzorU+5rubx3y3Nf/lygLShNuYtLA/xt+9S6/IzpnETBvAfX19GTNmDAEBAaSmppKamkpgYKCmDE5cgRtmyb/W+ZgfVWaR/8fodf0ZFPK2zsfyS4tkK3cDErfFq9xDBY2WJ40VVixDJFLBuUAg1kD68RMniUqOYGL4IHpFd87fWntkHPc847z64BPoTVp6RsPGhLhF7WxtyFarNfhuDcC1NzVaJJ0SqUuRNYZlyqQKMrOziE+JITTZj+XR05kaNQL7LV/RL/IPGMc1erz0i3yT0V5mOp/H7ibDhOcwD3iPEZ7/xdrdgNEb+9Av/I8dfl4Hv6cM4N59WwXwPhFv4rzUminznR+pP6O4F1jsPZ2srNNaG1lNvUL27T/A/OWzCQgK1Fi9tcsgdnVX9C4D4Oqb0qmTGYwf78jWrVu5fv26zhe4nUWnTp3Cx8dH5+N41qVUKvH399cDuF6dQioAX4NHon23j/nOPBvEpfoKqi4VcFi+ioPyZUjKkympSefSZSXldWJkFTsRlychKU+m4pKMaz9cRng+SRML3tVjvpvPf83FcoorMtgrWUT0SWcMzf9FL7eOXxy2R9oA7uLiwqhRoygrK6PyhxJOKw9Tcv4sI0eOJCEhgTNXpQzZ9ZbOx/woMo94G+fVIxjl/T+M4ztvKIBaJjE9WegxlX0H9iMSNSZeU7s9i0SNFl6JRKaK34z0Y8na+UzaZMUYv17YBxhh72+EQ4CR6nmAYYOMNHIIMMLe3xA7f8Mm7ez8DXEI1GrT0M5eu12gqj8Hrb5sg76iT8zrT2QOTCNfoV/IH+kf+iccl1ixaOkCcnJzEQrFCAQiRCIJAoFIA+KackptqAmYC6VNALy1NW8jjEgbgF2CVCJHKpWz6+BOwrcFsiRwKiPDPqFP3OuYxPXEKL519+I+EW/i4NVL57+r7ijDxOcwTHiOXtGvMOF7qw4PMTGOfxHH9ZaYbXkyv/OH0Xjf/q0CuGnUKzitGMGMWTNwXmeJSVzb9zbjmJ6M2zSISWtsGff9EGYtmsomn/UcOnqIEydOkpGRzYlTp4iIDyFyWwgrAxYxeek4lq9ahkAgRiLOb1ElQNcQ/QwBuMoNPcA/GDOz3qSmpup8gdtZdOrUKXx9fXU+jmdd3QXAt2zZogfwbqD6+np8gzaw63BEmzHf2jHOXTXmO+98DHfu/UxdXR1Xr16ltr5I8/ratWuaf3+0SwXV1dVx6dIlfr7zAxkl/t0m5ls9/zUXy5vEwLvFWvPN0H9hEPfLsZ+60MmKFH68fa2J6m9dIky+ktEHPqH0moIfb1/jh9v1ZFTtY9DO3+t8zA+rvlt+j5O7BcYxnT8bvbaGhL6Hb4QHx46fQCSUatZiUkk+ErEUgVBIZnYmEVuDmblhAlZ+XzLY90Ms/D9gcMCHDPb/AHO/9xkc8AEWAR8wWKP3Gez/PhYBH6ra+aleq9uZ+7+PReCHmPu/x+CGviwCPsTc970mfZk3fMbc7z3NOa09vsHa4xvM/d7DPOB9zP3fY6TX/3DcbIHT5sE4ug3G0X0wzu4WOLkNxsndAqfNFjhvVj06eVjg5K5q57TOktG+ZozxNuPbRc4sWDqfPQd3czD1IHkCIfn5BWRmZpOWlq4B8mPHTuDr60dW1ukW8N0C0hvc+n+53JhcA+8Hju5jdegixvr2oXfE75pYuR+kfpFv4uCtd0HvSBkm9sAi6APsPXp16CabcezLOLlZtPl+n22vsCF3MmmVu6n6oZT9pdFMOPw1lrv+inveNBKLvFooQr6akbubxpQbJT2H8+GviMxfyyHxdrbJgzTt/cULcdj7CWsOfsfBtD2k7Eph7vy5TF3hyNCwf2CYqPp3xij+BUxie2Ia+2sGe3/AvHnzmDNnDt8udKR/yJ/oF/4nHNcNYeqcyUxdMIkpm+wY5fEVg0LeYcCWP/PdyjF8v3IluTnCRy6B2NnVhQBcoXFDl4jziY6O5bvvvuvSsbZPUidPntRbwDuBlEolAQEBXRrABQKBHsC7ierr6wkLCyH1+J5WY461Y5y7csy38kohcB9LS0umT59OSUkJgKaMivo/tXXV09MTT09PwsLCACiqPtqtYr7LlQUUV2Q0iYH/dv4Ivhz2DwziOmdM7sAdb7AofVQTzT1pQd/tquQ+Yw58wqL0UcxPG8aoPe8/VN3ZzqJhwR9j7f21zsfxqDIPextnt2F8u8GBpF0JHD6aytFTx9h3eC+xO7ewOnI+U8IsGRb6EcaxPXU+XoPEXzE45D3svUwYEfwfRgR/wsiQTxge9B/6bHkT06hXNOoV9Sq9ol7BNLJBUa+oXmvJOK5xw8Qi4EPsvIyxC/uKCQGDcQtdTeqpQ5zIOE5uXp7Gsr1zZwqLlizm0KHD7D+4n+ycnCbu6Cr4liOVNHU5b62+sbocmVxWQFZ2NgkpMbgEDqF/5B8e2cLaL/L3OHjpAbyjNSD0L4xxG4BpXMeFyJjEvozjptYB3Hzn70ko9ODWvZsUFhZy6tQpMjIykCokiKrSNFWMmuunn35CUHO8SV+Ddr6J9GIGBQUFTdrm5uZy/fp1am9UUlFZofn8wYP7mbrIBcdNQzCJ/TWGiT0Y4vcRjstGMnG5HVMXTCY4OJh169di6fEFhok9z56/7gAAIABJREFU6B31OqM2f4XT+mHYb+yDrY8B4yPMmBfmyMZ4V5ZsmIu/fwA5p4UI8iSIRXLkskLy5UU6B+hnDsDV7jjZ2Tk4O0+gvLxc54vcziC9C3rnUHexgOtd0LuH6uvrCQkLJHKXa4uYY+046e3C78gsDu+yMd9Xrim5f/8ulpaWjBw5kq1bt3L79u1WAVz7NcC9e3e5cq2uW8V8a1+LOgZ+s996TKz/zTeBPTHoxAnAupMME56jf9hbjPHqTf+wruUyb5D4K/qH/JkRAZ/SN+pNbMO/xClwAE5RfbAP/5qhoR/QP/oPGMV3rsR+5qHvMjj07x16DqO4FzAPfZcxEYZ8u8WSwAQvhEIxCkUhO3emsHLVShISElm17nsOHzvcxPVck6xN2kpCNa0s8hJxPjJpASKhlO0p21kTuBSb8P/SK+437Rpz7/Df6QH8KWhgyN8Yv34IprHt+54eRsYxL+G0sSWAm2x9kY153/LD7ascOHCANWvWcPDgQZKSkpgzZw579+7V5NQYM2YMDg4Omtc3btxA+eOFJv1ZpPyJsutFmjrhqamppKSksHjxYpKSkgA4duwYlpaWKJVKJDIxE5bZMHbTQOzWmzEk4B+M3TiQZd+7MnfeXBISExEIRARG+zIk8EPs1pnh/P0o5i2eQ3RCFDGJMfiH+HPgyAGOnTxBVmYuQUEhpB4+psmCrs6Sri5N1pXVpQBcIs5vdEEQSfH19SM5OVnni9zOIH0Sts6h7gLg4eHhegDvBqqvr8cncB0eibZNYo4VF461EuNc2aVivrXrfBcrj3Lv/h0NgE+bNo1Lly49FIDfvXuX4qq0bhfzrV33vLq2lNj9KzAe9CkfG/+NL79/BYNulJ26c6kHfaN+j51HLxzczBi3cRCDQ9/DKOH5TjC2R9OA0L8wPPATDBJVca5G8S+oaka3UTe6M+hpALhahgmqObEK/xxXt/l4BWxm+folzFkynfmL5uEf7qOpxa2dkE0qlavKk8kKkMsLOJ2dx7GjJzl54pSmjFheroicnDw2eKzDycuCPjGva9x626M+EW/oY8CfgoxjX8Le3ZRhmx8uK3h7ZBT7Ao4bWgK42mKdn5+Pk5MTp0+f5t69e9y6dYva2lrq6+s1/+65uLjg7Ozc5N/CtMrdGCT+iv6hf2ZQwN9bALj630tPT0+sra2BpgB+uuj/s3feYVFfaRv+NKaYLek9u5tkSzbZzaYngiI2xEaTIiC9WlFRsXdA6UVBOki1APZGLIiAIMwMQxWVXoZi1CSWWO/vD2BkAKMGZQDH63quMMOP3zlzKDn3vOd5n+OYukzAwG04M+dNZ/oSK+zWGhG/NY5jx06Qnp7Jxo0bme/kiHPwUlasW05gRABHjh0lN0eIIDeP7GyB9E2p09kCdibvlqYrdDwh0tf1KP/kBuDtfTFtregFAhHHjqUyf/4CRTO2Gy0VcAWAy18SiQR/f/8+D+CKCnj/UFsTNs8EvS493w/yOPdWz3fHnO/82iTu3G2peC9YsIBFixaRmJjYJYDr6elhaWmJpaUlCxYs4MqvzRw/49nvPN9JgumcKAmguuEMJ0o2kSiYRvCBqZjPGcFX+h/wfXDf8iP3JiklDGj1Nb7I8Kg/oRb0HuoBH6Ie8CFavp9jsH4Yo0JeRzXizwztZRXiR9HY0PfQCviv3OfxKOpJAG/TyNDXmeKqwlL3eSxcM4/ZjjNZsmIx8xfPISAggNOnTyMSiRAKhZzOOc2p7ExyhNkk7d/G0qCZ2GzSYOKmfzLZ7ysWBFozP8Aau7XGTPPXZVTQmyjHdf/Nm1GRr2HkrQDwntCYkLexWD8Jc9cJjA1+D5Utf0Al+vFVxLVCPkHTv/Pvpc6eD/j19nW2bt3K5MmTufRrE5vFS/npxkUArt76hYy6/ZT8mCsD4JFFLtikKEnvY+AxjNnzpzMh6Z37Ariurm4nAC86U8Dq9StZ77uODRvc8PXxY+fO3Rw4cJiDB1NYvnYJS1csYqXzcla5LiMyLkJ66iM3J0/q7e54IqQNuu9ZMkoUOeA9D+BF7bLg8shIz2TFihX89NNPct/oylsKAO8d6i854GFhYVy6dEnuc1Goe2qLIQvYbtfJ8/0gj3Nv9nx3zPkuqN0prYB7e3uTlJSEtbX1Q1XAL16t4HDR6n7n+c4oDae64YzMeHvzFpIhTsR+hiVD1vRcB93+plFRrzF1/RgMvJUwchuBtvcXTPT/mAn+/0Jt83soxfUdf/pvaWzI+30SwMf1MICPDn0d4/WjcAgwYVrgZHT8vmKKz1A0vD/FdLkWLptWsPdIMvuP78I3wZlpIZpYh6qjuflThkW/gHLriQKlhAEoxz3T0sk8buBjPTUxMvw1DL0VR9B7SsrxzzAy7HX0vZUwdBmN9UoDRoS/8lhOjmiFfYJ2F7nbtj8MBZACs+RKFZaHv6X8cgvsiZrSWHPKnCzJYRkAX58xDaX4lp+/oXHPYeCmgpGzChOS36bqp1Lp/Y4ePUpSUhILFiwgKSmpE4BfvHiJo0eOk37yVGsVW0xy8m5cXFzx9PLE39+fkK2bMPZVxdhlDAtXOhIWFsHhw0cQ5IrJOS2SiRhLPZ5ORnq2bBxfF70S+qr6CIAXtmZPtgdwMVu3biM4OETum9zeIAWA9w71JwBXVMD7vi5fvszGzR7sTYnt5Pn+LY9zb/d8d8z5PteQyt27d6SAfeHCBaZNm/ZQAH71xgVOlPr0O893laRIZrwD+cs5U32CkvJsbOZM5pvZbzGkn4Bijyp+AJP9v0TD79OWDr9bBtNfj/OPDX63TwJ4T1fAhyTcOxWhHPcsQ1phekj8AIZF/YFxYX9BJ/ITdCI/QS3ybZTjB7UeJ++5n5uRYa9g6DVM7t+fp0lKCQNQjh/EhE3/wGalAWZrJ6Ee9NcWK8cDvvfjAz+6b564VugnaPn8r9PzBvs+5tqtXwgLC0NLS4srN3/iaNV2bt+9Jf3/XX5zJoUXsmQAPHiXF6pb/sjosJcxcR6H3VITrJcYMs1bn/rmGimAHzp0iHXr1jFjxgx+/PHHTgB+6dJlaWU6NyeP3Jw8srMEnEw7RUhYCG6bXJjraYVtyARsQybiuH4aTosXsm37DnJz8ggJCSc9Pas1ZaEQX18/QkPCyDktunf6uYteCX1VfQzA7zWsEAnF6OrqsWGDm9w3ub1BiiZsvUOKI+gK9Sa1dEEPYdt+/4f2OPcFz3dHj/NPv1zoBNi7du16KAAHkFw8268831WSoi7GK6amoZQD4pWYz1Xhw/+8wbfLX5X7JrWvSSX6Dxi5j0B1y5/lPpcnLfWQd9EO/Ezu83gUjZcTgPd2jYpQeMB7WkoJAxi3+a9YrNFmdNgbjIh8mcne32DqPYYJQR/9ZlSZoesIbFYadNnkUDP03xi6jej0/Ljk1ym8kM3JkyeZMmUKZ8+elYFvgBKJiOJ6gQyAx8TFYLvMmFlLrFm8dBGrPJaw1mUNK1eupKGhQQrgd+/epbS0lHnz5hEXFwd0APCLl6Xc1h6WhYJ8jh45jovvOg6mHCYr5zRZOafJzMoiIyOL06eFCAX57N17ABd3Z9Z5r2SN93LmLXbAyXMWR1KPSpuutYduBYA/4r/u5IC3dEJvOdYgEopZvXotNTU1ct/k9gYpmrD1DkkkEjZu3NjnAVxRAe8funz5MhsD3fHdatKvPN9tryWtJIDG5lqaLlVw+85NLC0tCQsL4+7dO9zlLrNnzyY0NJS73AGQer/be8Dv3r3LTz9f6lee7wet//qoyXyv8w++j+i7/mR5aXjUn5jiMZyRka/22kZkj0vqoe+iHdjHKuChCgDvSqMiXlMAeA9LJeZFDDd0TkBQiXkRY/dRmLlMQjPwU1SiX+zUYM/MZQIzFtijFfyJ9HMtNoWBqMT8AYu1k9H1kY02VIkbzLoTNly7cYW1a9eyfPlyKioqOHXqFDY2NoSEhFBcUkxzc7MMgBcUFHLo0GHE4gJO5+SSnp5JcHAIG9zd+Pnnnzt5wLds2YK2tjY1NTWdjqCL84q69GfHRMfxQ8qxLiP32kBaJCzg6JETeAa74hy+BJfIZWyM9eRkZqYU6tu84AoPeI8CeMuCi4QFCHLFBAeFsGrVan755Re5b3J7g06cOIG/v7/c5/G0q790QVfkgPcPXb58Gd/AliZs/cnz3eZxbmyuRVyxlx+KXChtOEztRSFXrl2mtrmIcw3HqLyQSfWPOTRePsf1X6/RcLmEyguZVF7IpOrH01y5fplfrl4iv2p/v/R832/9k06sY8T4IXxr+JHcN6l9TUrxAxi/+e+YuKkxYfM/UIrtv29ijG3XBb2vSAHgXUsB4D0r5ejn0PL5vEuvdptGRLyCvpcSRh6qTAr4N2Mi3kK59e/JqNDXmelshmOAJaNiWk4qqWz5AxM3/5Mpvsro+X7PpICPGRnxGhM2/50Jm/+O6ZqJLFw3hyxxOnfu3OHw4cN4e3sTEhLCiRNp1NXWk5dXQFNjM+Hh4YSGhnLr1i0EQgHbExPZEh3Nps0biYmJJevUacTiQn66/BMpKSl4e3tz8+ZNamvrKSoqIjAwkJSUFIqKivD29uby5cvUVNfJcFsbXHesWreH8PbXtD2XJ2qJ4MsXF5MnKpQ2aWurpueJChUA3pMALs4rlvEAWFnZkJSULPcNbm9Ramqq4gh6L5BEIiEgIKBPA3hubq4CwPuJ2gDcK2FKv/J8Z53dQmNzLaLy3ewWOUrBUlS+h3O1WZ3Gq2kopbj6eL/O+e7o+f6t9a9pKGXaXGO+sX5X7hvVviil+IGohb+FkecIJm7+p9zn86SkHvoeWoH/kfs8HkXy8oD3do2OfL3X5YAP3TYI04Nf4JSmJSPrlO9R2fZcp88bH+gbbwapRP+BKa6q6Hp+h8qWwb95rXL8M4wOewtNv/9i6Dkcfe8hqIW+i3LsILQCPmNV0EImbvmAYdGDMXYZg47vl4wJeRfl6OfR9vkC6yUGOC6bzQZfZ2LjYtm5ayenTmVRWVFDVVUtVZU1VFbWcO5suRRwz5Sco7amntLSc+zet4s1LqtxXOBIZFQUScnJeHp7sGfPfkSiAg4e3c/xjKOUl1dSUV5FQX4JpaXnqa6uo6qqluqqWqqr6qiuquuUzd1WMG0PzW3g3FUl/H5Q3rEjurzB+SkF8OLWb0YesbFxLFu2TBFB1iqFB7x3qL9UwJ92D/jFixfJz89HIBAgFAo5f/58n/yetuSAO7P9gF+/8nw3NtciKEsiWThLCt8FlYeplpR0Gq++sZzi6uP9Oue7a8931+vfth5mM0fy3fyum/wo9HBSC34X3Y1fy30eT0pjQ9/re0fQFQDepUZF9r4KuMWhb/jxegM/37wko4u/NhKavwqzQ19Rf6VC+nzlTyVYHv5W7vO+n5QSBjAq/A2muqhj6DpCWs1+qK+NH4hKzGDGB3+Iqds4zFwnYOilwrx105kQ8QFK8QMx3aCO6cpJWC7Sx9bJjJlzprFw4UJ27NghjboTicSIRG1Hutv3zWpJkmqD5K1JW1ntu5i5S2fi4OCAg4MDLutdWL12FUtWLCYgIBDfEC8WuM7EPcSZ06eFneC6fWW7q4p0ewBvf8y8DarbqtrtP9eVFF3Q5QzgLUcRiqTvgpw6lc2cOXNpamqS+ya3N0jRBb13qD8AeGlpKatWrWLVqlWsXbtWqnXr1kk/XrNmzX2vaX/d6tWrWbVqFatXr5a5R8d7tV3X9tyqVatwdHR8qHt1VMd7daWO858zZw4LFiyQ3tPBwYGFCxeycuVKVqxYgZ2dHcuXL+9yzK7m/1uv8bfmf797PWj+9xtzxYoVWFiYY25ujq2dBebW+pjbtMjazgw7ezusbMwwtdLFxGIyptZ62NhZYD/dHktbQ8xt9DGz0sPCxhBbWxtsbC1brrXSxdy65R720+yxtjXBzEofMytdzKynYG1riZ29LeY2U5hiosEidy0O5bk8Ns+3qHw3ycJZJArs2Sl0QFS+h2pJSSePeWNz3SPlnvdXz3dX6+GzYwrfTvgnQ0Lu3whIod+Wvs936Hp/J/d5PCmNDnqnzx1BH684gt6lRoS+0usq4MvSp0g9xObm5lhYWDBjxgyys7O5c+cOV2/+TEpKChoaGmhoaHD9xjWiizegvLV3pjeMiHgZq3U6TPb+GuXYZ7t1r5Ghb2DtPBmLdVqoRv+ZobHPMs7nX8ydNwenxQvZuHEjaSfTyM7O5vTpHAQCIbm5uSQlJRMfn8CW6Bj2HtrDvsN72Hd4Lwd+2MeOPdtxC3BmlfcirNw0WbjWgcVLFrN43XxmLbdl2loTZi61Ys7iGSxcuACfIG/2HNiLUJDfZeW6I4Q/SG3Xd1XRbn//rtQe6BVd0OUC4IXSd0xiY+PZvHmz3GGlt0jRhK13qD8AeNvrOH/+POfOneuk8+fPd1Lb586ePXvf6x7lXllZWdjZ2UkfP+heXd2n43VlZWX3vba2tlbm8zU1NTLfw4sXL0o/33bNw6zF/cZ83PPveK/211VVVdHY2PjIamho+F1f11FpaWm4ejtRWi56bJ7vtmPnO4UOCMoSOVeb1cljXt9Y/ki55/3Z893VeuzIncZEI2W+d/+j3DeufU0tla7XMHUZx4TAf8h9Pk9KfdIDrqiAd6ne6AFvD+ASiYQbN24QHR2Nvb09Fy5c4Pr162zcuBEjIyO0tLQ4efIk2ZIfmLSrd1pnVGJeZIrnMEaHvflYGjRO8RmKqcdY1Da/j/E6NZxdnQkMCiQyOhIvX28Wr1jIyrUrcAtew6YdbkQmhDFjoS2m6yZi6q6OfuQXLYr6AoPIL9CP+AJDD1Vmz5mNw/JphG4JYrqzCQaeQ9Hd+DVzw6fiF7uBHfu2cvJk5hNrdtYVXD/Jr+ut6jMA3tKArRBBbj4n0zKxtbXHzMyM48ePyx1WeoMUFfDeof6QA94bVFNTw7x58+Q+D4W6L6FQyMZAH47mBSg833L0fHdcj8zSLYzSVuI7rxflvnHtS1JKGMC4sL8yZYMqEwM/Ykhc/+2ErqbIAe83Ghn+KobevbcCLpFIADp01b6Ira0tgYGBmJiY4OzszIVr9cxNHSf3uXeloXHPYeiuiob/JyjFd+/vwvDIPzN7uS2GLqMwW6HFosWLWLtxGYv8Z6DvoYzVEgOslusx2esr1Df/hRERrzIp8F+M2/QRQ2OeRym+8ymBUeGvM9H/YyyX6DPbaRpzF83Cfo0RbpvXsW3HdjLSs6XV7v4Gu71RfQbA80QtfgahIB9PDx/effc93nzzTYqLi+W+wewNSk1NxcfHR+7zeNpVX1+Pn5+fAsC7qdraWgWA9xMJhUJWe0wnPt1W4fmWo+e743pU1pznizH/YEg/j9J63FKJ+gPGzmqMCnu938eQqYW81ycBfJwCwDtpRPirGHn37gr4tWvX8Pf3x8nJicuXL5ORkYG1tTUikYjAwEDMzMyoraslonAdw7e/IPf5yyh+AGMD/4K58yTGh3zwu/82jAp7HW2377BaYYDD/JnMmj+NmXNm4Og0F/M1mhh7jUIlZjAq0S+iEj0YpbgB0rFaYspaP44byJD4ASjHPoveemXsF5vhsHg60xytmTHPjuUrlrNjRyLHjqVy+rSwkw+7q4ZoChh/CgG8/Tf9yA/H+fTTT6W/oPLeXPYWKY6g9w4pKuCPR9XV1cydO1fu81Co+xIKBSx3Myf2pJXC8y1Hz3fH9TC11eFL9Q8Z0s1KzdOlAahGvsxkj+8YFtPLAOAJSC3oHTQ3Kbqg9weNDHsFQ69hcp9He3X0gFtaWrJs2TLKysoA8PT0ZOnSpTQ1NZGfn4+BgQFpaWkU/5jDhJ1vyX3+7aXr9w3WKw0YHfL75zUi4hXMVmgxc850ZjnMYtp8a4zXjEPH82t0PL9BuUNWuFLCAJTiBzI09nlGbn6LCV7/wmqpEYYbRjDL2YIZKy1wWDoDx/mOrFixAmfXdezatQuBQIhYnI9IlIdQmE9e3r0O5e2PnN+vEZoCwp9CABfnFeHl6cO4ceOIiori6tWrct9c9hYpuqD3DkkkEjZu3NjnPeDyVnV1NY6OjnKfh0Ldl1AoYLm7OYlZjgrPtxw93x3XY/UmfcYYfY6y66sM2dI7mxo9aSnFPcOwmBcYGv08KtFdxwUpJQxgaNyzqEW9ydjIFiDV8PsPynH9N/+7Teqh76Ed+Jnc5/EoUuSAd1RLFXRC6AcYe43sBfO5p44V8DvcoelaLVdv/czVq1cxNTVl3rx5HD58mKNHj6KlpUVgYCDXblxl+tERcp9/+zXW8/4Wc5dJv/8e8QPQ3vg5M+bZMXveLBzmOaDvpsy4oI/Q8P0vaqHvMib0HdSD32fC5o+Y5P8Jk/w/Qcf7S0zWTmDW/GnMcZzDXEcHlq5Ygpe3N27u7gQFBZGYlIxQmEd+fiH5+UXk5xciFrdTO/huy9/uCOIKAH+KATxPVMS2bUl4e/tQUFBAc3Oz3DeWvUkKAO8d6i9N2OSt6upq5s+fL/d5KNR9CYVC1nrORHz2WK/3fBdVHem3nu+u1sNtyxQMpqmhvuK/6AZ+yeSALxkb8j4jwl9mRESLVMNfYkT4y6iGt3ys2u5jmWsiXpZeNyL8ZVTD7n1dx+ukXx/+Mqph976m7br291JtvWZE+MuMDnmLyQFfohv4JXqBX6Hb+nGbJm/6QuaxbuCX7a75qvU1fsHkgJbr9L2U0PX9Gl2/r9H1+wbtoM9kooOUEgYwMvJV9HyGYOiuiq7PN2j7f45q9J97wab/yWtsyLt9L4ZMAeDtNIBREa+j6/0tUz1GY+Y6vhfM6Z46AvilX5tYlTmVkh9zycjIQE9Pj6ioKFJSUkhJSWHDhg04OTlRV1fH/vIouc+//Trr+3+HybpxqET94XcdPx8V/ho2q4wwch6Nw0o75jjOwWr9JGY62TFnrgN2i0yxdTJh+kJLZi+YhsMcB2bNmsXcuXNYsHABjo6OLFuxjJCQUJKTd7F3zwEyM7IRiQpaY8kKELevdItb1L7I2ZG97lcNVwD4UwTgeaJCck6LcHCYS3l5udw3lL1RJ06cwN/fX+7zeNqlAPDHo5qaGgWA9xMJRUI2BfpTUXWuV3u+BWWJ7BQ69FvPd1frkS5OQH+qDt+P/S/q1t8wMeBfGHuNYqrvCIx9VZnqO5KpviOkMm738VTfEZi0Xtfy35HSazpeN9VXtd31IzpdZ+yjKr2X9Gt8Ol831WskGgGfoh7yV9SD/oJ68F9RD/4rY4P+0vI45K+oB7c+H9KisZvbXbf5L62fb3luTNhbLX7KVul5DMHUQ41RUa8xJOH/GBY9mCleKqiH/ZVhMYMZGvvcU1H5btPY0D7YBb2HAXxc8huszDBi+hFVub/2zhrAhM1/x2SDOmqh72DhPqEXzOmeOgJ4xU/FmBz8H2cuCnBxccHU1JSzNcU4Z1sRXriOnJwcjI2Nyc7OpuxSgdzn314TQ/+Oucc4TD3UGfeIHnCl2EFYrtFmqutYbNdNYUt8BE6LnHBaPJ/5Cx1Zt24tvr5+LFy4kBUrV+DmvoGwsDC2bdtOamoaaWnppKWlk56RyenTAvJac8DvHSm/B9Ids7Tb4rwUXm8FgHcpcV4RCQk78PVVAOb9pPCA9w5JJBICAgIUAN5N1dTUKI6g9xOJRCICNvuyJ2eVrOdb8nCe72ShA6Ly3ffxfNdS2k3Pd1mdoMN4s8g6F91Nz/esXuf57rwe+6ioKWLtJnOURv6b7/T6b5zWw0o59lm0fD9nsve3DI9pqWSND/oIjU2fdNlVuL9LPfR9tAIUHvCuNCbxJQ6UxXLp0iWampq4fPkyv/z6E35CR5amGyC5UkljUyNHziYzL3UCZ34U0NTURNPFBvyE81HZ9lyPrMfQ2EEY+iijFvY25m69C8DVk18js34/kitVSK5U4Zg6kRE7/kBkkQt1V8qpv1JO/Bkv1JJeYdSOP3GidjeSK1VU/1zK+tN2cp9/Vxob+i6aAZ+gFPfMA69Vin8GHd8vsVk0lVmLpuG0eh4hYZs5deoUqSeOk5WVRXZ2NgKBEIFARL64kIKCliPkQmEeAoGI3FwRQmEeIpGYPFE+ImE+QmH7Y+L3jpe3NLIuaAff+QgF92A9T3T/HG4FlD+lAC4SFuDh7q2IHPsNKY6g9w4pKuCPRwoA7z8SiYSs9rInNt1axvN9pvrhPN+nz26ntDpTxuOcWtLicT5Tnc6+bni+7x0Zb+8xT6a28Vw3PN/zEJXtuo/n+ygV9/F8n6mW9Xxnno2gtrGUE93xfJ8Jpa7xPPmV+6TV/d0iR0TlOympTuVg/kp25NqxyGsCn371kdw3r71BKrGD0fX7GhM3NcYGv4+m32dM2vTvpxLA++QR9B4A8DGJL7GnNIIdO3awfv16qQ4fPszVX69w5eZP3OUuGhoarFi/mPS6fVy/fQUNDQ28vb3Jb85k/M43e2Q9lGOfwcBbifGBH/U6AO+PUgt/B32/7xgf9GFLJ/KE/8P4wH9ZdWoqa06Z4nhiIlMPfsaKTEPWZVritWsZtoETme6tz0rvRew9moRYnMeeA7s4ceIEYrEYoTAPoUBM2zHyvLwCRKJ8hEIxQmELeOfltRwzbwNwobAAkbArnmrf6bzra34LxOUNrf1JfQLA80SFxMdtw99/o9w3k71VqampCgDvBVIA+ONRdXW1Ioasn0gkErLcvaUL+oH8lZTV3d/znVex557nWzgTceVeSqszOZy/TupxTi3xpbaxlKLKY+0qvTPIPhf7yJ7vjh7zvIo91Daeewye73Nknu3g+a5u9XwXush4vivqCmVeS7JgFhklEZTX5pNacu+o/OGCtY/s+a5rrCCvfC978uZL11pYlkxB5aF2107jkNAbPTNNvnN5We4b2N6gobHPMdnvKyxXTcbEbSxqEW/3+8ixLmEiuA8eQe8BAHfNtiXl+EFMTExIT0/n+vXrHDx4EDMzMwr1h81/AAAgAElEQVQKCqT7XQ0NDda6raLsciG37tyUAnjVz6VM2vVuj6zHsOgXMHYZzejQNzHvZUfQ+6NUol9kwua/M9V9NJP8/s2YxJfYWxZBRGQ4wcHBlFYXUXJRQGhECBEREfx6+zq+gnmMinuJJXvMEObn4ufnx+XLlykvL6egoJC2ynbb0fK8Vl93e3+39HkZYL4fgN/TbxU+FQCuAHDyRIVkncrFQH+K3DeTvVUnTpxQHEHvBZJIJPj7+ysAvJtSAHj/UVsX9KSsha2e784e58bmWoTlyTKe78KqFOqaZD3Oh/NdqJWcp6jqmLRa3B3Pd0ePeWNzXbc93w3N1Zw6Fynj+T5bl9Gl57u+sYqSqjSZ9Ug/E0p5TT4pBa4y41VJiqnppudbWLaH4srjHdY/jIrqUnSNxvHVuL/zvcef5L6JlbeUEgYwOvQtLNbqMDzqTygl9Gz1W3fvR1infM/oHX9Ga9dfsE75HvWk13t8HcaGvtsnc8CfJIBr7/kbpyU/4OzsjIWFBddvXKPq51LONIvQ0dEhLi5OBsC9vb24ffdWu8c9C+BK8QMx2DCUSZv+hYWiAv7k17s1i1sl+kUs1mpiEzKRzPoD2NjYoKOjw9atWwGwsbHB0tISgJhid1S3D+7kib9x4wYFBQXktR4vlzcwKvSUAXjbcYlTmbk4zltAfn6+In6sC6WmpuLj4yP3eTztUuSAPx7V1NQocsD7iYRCIeu853CuIr9Lj3NDU2fPd+65nZScz2W3wKkVHu3Zlb0MgSibnKKD7BEtlIJzxtkwJE2Vv9vzvVPoQF7FHhqb6x5Pzvd5Wc93cfVR6prPsF+8RPq6j5f40HihlpKKU+wWzm+9zzT252wgv+QUP+R7Ssc7mL+ac9W5VNZ1I/dcMIvskkTyz6axS+goHW9XpjOi/BwyChPYmjkdt2hdvlb7CKXVrzMk7umr+LbX1A1qGKwf3qNjDt/+PMH5K7h15yYXLlzgwoULXL9+naamJn759TLTj4zo0fmoBfVNAB/3BAHc9OAXlF4USQHqx+sNOJ6YgHXKEClgtwdwPT09LC0tsbS0lAOAD2BE5MsYeAxlZOhrmG/oXV3Q+7uGxbyAdcAExOdysbGxQUNDAycnJ2prax8awPPz8xGJxIgUAN7v1CcAvKVpQAEH9qewfNkKkpN3UlNTw6+//ir3zWVvkQLAe4cUAP54pADw/iOhUEjg5o2ISlM6eL7DaGiqIa/8ngc7WehAzvkdFJWfZHfuvSZl+3NdOHx0D3uPRJCU3QKsibnTOCLeSFV9qZw93/fP+S6o+IEKiZgfilylnu/UEl9qGs9QVJHKTkHb8feZHM715cAPO0g6uYbE3LZq/WrK6nMprxNxKH/1gz3f9/HAZ5/ZRqZ4J8k5c1vukTuTXSfXEx4ZRMJ+d3Zkt5wESMyZRVSSC1NsNRmy8UW5b2DlKUO/oYwNer9HxxyT9DKpNTuBexWy9htyX4Fjj85HLbj7AD4q8U/Y/qDEnOPqOBxXY/pRVeYcV2fmsVGMS34ds0NfMue4OnOOq6O954Nuz/lJV8AN939C4YUsHBwcsLS05KcbP7L6lClrTpmhqalJQECADIB3BPKeBHCl2EFoeX2BevBfUIl+EdP1igp4z2oAWts/4nRVKjY2NkyePJm5c+eyb98+6ZsyDwJwsVgB4P1VfQjAW7r1pZ/MIjAgCG9vbxITExWg0ypFE7beoTYAVxxB754UR9D7j4RCIe5+y9hxaq6M57uhqaaTB1tYtpszVZkcauf5PpLvSVl1PsLSg+wSLJDC94FsP7Jy08go3NoO4OXl+e4i57v6JNUNRfzQzvN9pNCDakkxRZVH2S1cKIXvtMJQSisEpIjdpdcebO12XtUgJqXw9+V87xTOJq9iF/kVB9gjcpJWw1MLQsg4lUriD94k5c6RWf+zFWK8wuYy1PIjhsQ8uJNvf5Wh/1DGhjzdAD425F20uwHgQ7cNYmXmVKp+LuXCdQnN1+qpv1LBhesSGq5Wc6B8C2cv5XHhuoQL1yUcr0lCZdvz3ZrzkwbwMYkvcbwmiaCgIExNTamT1HLmooD0wiPo6uqyb98+GeB29XCm8Wo1t+/e7nEAV4l+EQN3FYbGPofKlsGKCngPSynuGfTj/oOgIgMbGxvMzMxISkpi8eLF6OvrSwH8eE0yAXmLOFQZ1wWAixUA3k/VJwC8rVtfW+v83BwR6SczWb58Ofv375f7BrM3SBFD1jskkUjYuHGjAsC7qerqakUX9H4ioVDIcjcLYk9aST3HDU01FFYelvFg51ceplZSJoXvHbl2JJ9aQn7RaUqrM9mb5ySFzdSCUHKFWRw9tZUkwSwZD3Z9Y7ls1brV813QYbyCysM0XZC0esFlPd9NzfUcKXTr5PkurT7ZyfPd1FxP9rkYGc93SXUajc217Bcvld7jSKEHtfUVlNcLpM8n5k5jX5YH2bknOJjnLL32YP5qqhtKaGiu4XDBuk6e73O1WTLr0eb5Lq4+JjO//Mr9nK/Llo7Xtv7llaUcz4klMWeGdD1EZQeol1STc247CZn2jJn8JUo+f5T7JlZeMvQbit7GbxnSg93PexuAq4d2rwv68O0vEFXkAsCSJUtwcnIiMzMTGxsbjh07xp27t6WPm5qa+PF6A3p7/9mtOT/pHHClrQPwzJ1FWfU5TE1NiY6O5uLFi7i6ujJ9+nQuXLggA+Ar1i9B1HSSG3eu9ziAj9/0d9RD/saQhP9DJXowFgoA7xEpxT3DxMgPMXOZyPRN+ggq0qW/z2VlZcybNw8NDQ0pgN+48yu/3r7Grbs3OwF4Xl6eAsD7qXo9gN+D8PYd+woQCcUcOHAQLS0tdu7cyc8//yz3jaY8deLECfz9FTnp8pYCwB+PampqmD9/vtznoVD3JRAIsJqui+2CMUxfoIuVjQUmFgYYW2hi7ajG9CXjsZ9jhLWNBWZWBljMmoj9ojFYzx2Lls5EDIx0MDLTxHreOKYtUWfGAn2sbMwwMNJGW2805rNGYb94HLazp2BpZcZU88mYT5/ItMXqzFyige10E8ytpmJioYXNfDXsnNSwna3XMp6lAaa2GtgtHMuMpROxnW6EhaUpRqY6mNpPZNpiNaYv0sB+pjlWNqZMtdDCxlGdaYvGYjNTD0src0wtpmBqq4H9orFMXzwe21mGWFiZYGyujfmMCdgtUsNuvhbWthZYWBljaj0Z63njsV88Fru5Wugb6KKjNwF9s9HYOY3CxlEdcxsDrKxNMLGajOXMidgvGss0Jy1s7awwtTDE2FwTa8dxTG9dD2tbC8wsp2BsORHbhWrYL1LHdvYULCzNMLWajPXccUxbosa0+VpY25oz1UwPXaNxmM1SZdricUybY4SNnRWmlvqY2WpgMWc0yqP+yzfKn/P9rPdRjhv01HUBH+//T8zWT0A5blCPjdnbAHxM0Dvd6oI+fPsLbCla3+Xrsba25tdff5V5fRd/bcRw/ye/ezylhAGMD/mA8aEfPNF1Ud0+GEHDcc6eL2X9+vVYWloSEBBAQ0MDt+7e5PrtqwBYWlritsmZLEkKv96+hqWlJaGhoRT/eJoJO9964t8/XY/vGRn2BkMS/o9hUYMVXdCfsJQSBjI64g2M3Eah6/Mto8PfYMLOt6VN2NqAOyoqCm1tbenjgIAANDU1uXnzJikpKRgbG9PU1MTVq1fJyxOjaMLWP9WnADxPVES+uBixuKg1Ay+PvXsPsGHDBlJSUp5q6FEAeO+QRCIhICDgqf5ZfBxSAHj/kVAoZM6SqQTFrWLfgV1EJrriFmWIS4Q2blsMiUn2ZveBbQRvW4xLhA4uEdp4RVuxMcQVz4AluEUa4xyhzfooPcK2rWbnnq1EbHdmfaQeLhHauEcZE7fTj5374tkU54BLZMs9/ONnsXNvLDv2hOMTY4tLhDauEZPZvHUhiXuiCNm+FJcIbVwitPGJtWHHnnB27t3Kpvi5uEZOxjlCG/+4GSTt3cL2XaF4xVjiEqnD+khdghKc2LM/kahEVzZsmSJ9LdGJXmzbFYpPrI10vKCtTuzau5W4nX64bzHCJUKbDVEGhG1bze49SYQmrGVD5BRcIrRwjTDAJ3QJm8Kc8YgywyVCm/WRegRvW8zeA8nEJvnhGW2GS4QO66P0CN++ht37txOZ6Mr6SH1cIrTx2GJCbLIvyXtj2RQ/R/oa/eNmkrw3lqik9dL1d43QJzxhA3sObCdk+xLp+vvE2rBjdxg7dsYyy1kPnfXfMCboXZTiB6IUPxDlmOf6fS62ctwgpnioouP/eY+91gcBeGyxB6YHP8f04Odo7Hrvic9HPfS9JwbgOjo6JCcnP1YAV44bhKb/fxkT8eQztjV2vUdciSdnL+Vx/XZL9vf5y/nElXjiJXAgvzmTs5fyOFadyIoMI7IlKZy7JKbkRwEBeYsZsePJ9lgYE/4WFq6aDI9qSTVQiX4RCwWAPzEpxQ9kTNhbmLirMSHwHyjFt9h3ugLwyspKrKyspI8LCgqYNWsWcXFx+Pj4EBERwbVr16isqKQFvhUA3h/VRwD8Xv6cOK8FwvPyChEIxOTmiDh06AdcXFzJyMiQ+2ZTXlJ4wHuHFAD+eFRTU6M4gt5PJBQJ8dnkTGX1+S482Hupazwv48HeJ16C+PwPHDsdT1L23HsNxkoiKa8qIbtkh7STd7JgFqfP7KCiXkxqSWfPd5WkUJqZ3Za7XVYneGjP9/1yt6skRQjLktgpbPFP7xLORVyxl4p6sex4xd5UN5RQXHVMJvc880wkFVVnOV2aKF2PRMEMfjgdzpGMbezMXkpirr0091xy4TxnalIf6Pm+rwe+aD2VknyZ9U/MnU7CAXeEBRlknd3S9XqU+BKdascKX2Mslmqj6f0/tLw+R89ZiUn+vx+U+oom+3yDjv8XvQbAm67VUnpRROlFEdmSlCcO4eqh73X7CPr9ANzV1RV7e3vi4+MfG4APjX0OLZ//SaHzSWvYtmcxO/QFyzOmsDhdF/PDXzN8+wsM3ToI4wP/xezQl2jt/ivKW59Bf9+/MDv0FVMPfMboxJee+NwsnDXR9v2cIfEtJ1cUAN59KSUMYFjMYFSiX2yJG4sfyNigv6Dn/S0GPkOwdtdG33eIzGkhtaRXOFK1jZPpJ0lLS+PKrZ+ov1JBZlYmaWlp3Ll7m19uXqaouJCUlBQyMjK4fPkyly7+RL64kPYZ3/IGRoWeYgAXCQsQ5xW1quX53Jw8BLl5HDz4A05OixEKhXLfcMpDCgDvHVIA+OORAsD7j0QiEcHBQaQXxHTK+W66UE/2uVgp/O0UzqGk6gT55SnsErSB4jT2n/IlI+sEx3NjSG7n+c4uSaK8ppBjRd6dPN81XeVuN5U/Us53bRe527UN51rh20HaSV1csZcqSZHMeMeKPWn+sY6ztRmdcrdr6yvILI4nSTBTCsOHMiM5nr6PXTmLScy1l76R0PRjNaW1Jx4q5/tRcs/TRFtJ3LmVHwQB0nncbz32CVaTV5jNlt0e+OwwJeSgJbZLdZns8V2/roSPCXkXc9dJjI58o2fGewCAd/y3KtPkic5HLejdJ1YBLy8vx9TUFHt7+8cH4DHPoen9WY8BeG/V6LA3mbp+NMPi7jW0G7ZlMOaKHPDfrYmB/8LYayTm3uqYr5+AkdtojNxHYr/ChOlLrLBZq8+Y0HdQiZE92aC8dSAG+z4mqsiV+BJvVmQYYbjvEwLyFrP1jC/uOdMx3P8p7jkzuHzlR3658gtFRcVSxpE3JCr0lAN4m8R5RTKPW5qz5SPIFZMnKiQyMpqoqCi5bzjlIUUTtt4hiUTCpk2bFADeTSm6oPcfiUQinL0diUu3k8ndbrpQ3yl3+0z1SUrb5VonCqaTIvIjKyeNH7IiZXK3hef30HihmvTSzTI53+X1Iqokhe0ys6dzrMiL+qbyh875rqjPo7bhbKfc7YamavIrDkgr3zuFs8k9v52KenGn8Rqba6ioF8rknqe15p4Ly3bdyz0XzOZobiTppw+zM3ehdLzD+S40XajnfH0W+8SLfzvn+z655/vESzhXm4Oo/XhCB/Iq9nK+/AwHsjZKr90pnMOZ6vSHyj33jDXBxskA42UTUI7rv53SleIHMCHgH2j4f4pS3JN/o2F04kscrdoOgJOTEwsWLCAjI0MaWdSmtLQ07nKXVZlTn+h8xoY8OQCXSCQkJiaiqampAPDHKOWY5zB0GclE/49lnleJHoyF20RUYl5U6BE1adMnWLpqMCLkVZTjBzIh4B9MX2mGnYcOqlF/eixvQipHP4fDnNnMc5zHju1J5InuRTALBQUKGO+H6jMA3lb5bl8NzxPdg3CRsICTaacwMjSivr5e7pvOntaJEycUAN4LpIghezyqqalRAHg/kVAoZLm7ObEnrUgWOiAoS7pv7nZph1zrk2dCqGk4h7BsN8nSXOt5iMp3UdtYSvrZe/B9qGAN5fUiyuvzWo+Bt+RuHy/2oaxO8NA53+drT1NeL+Jg/iqZ3O0qSTGi8l3sEs2VVr5zz2/nfF2uzHjHinyoqCuktDq9Q+55OI3NteRX7m8XE9aSe15Smc4B8cp24/lQKznPmer0h8r5/u3c830yOeuCsiTqms6TdTZadj2qHy73PPigJQ7rDDFYo4qm5/96BEzlqVERr6PvoYxa0JP3XA/b9iwrM43JqNtPluQw6XV7yaw/QJbkcCelVCYwNunVJzoftZDu5YA/CMAvXbrEjBkzHusRdE3vz59uAI8bxJT1qowP+FB2beIHoef7LQb+32Ow8Xv0/b9D3//7Fvm1yv+7ls+3XiNznd/36PsqYbpeHSPPERj4DmGKn5KMDHyVMPAZgoGPEga+Q6TqdJ3PEOm1pu5q2K6Zgp2LAbbr9TD0GSp7L98H3Mt3SLtrO19j4KeEvq/smPe7zsBXCf0O8zf2GomZy4QW0E4YwIgtL2HlpomW//+kPu/HIZXIPzHLYRYrV63khx+OkidSAHh/V58B8HxxsRTA24A7T1TYCcjXrnV5Ko9ip6am4uPjI/d5PO1qA3BFPn33VFNTw9y5c+U+D4W6L6FQwDI3M+Iz7BCV76Gm4WwXnuM0iqqOylS+T5VGU1NfRl75Hvbktfc476FSUsDxYh8pQKYUuFBel/fEPN/ldUIyS8OlOd/39XwXeVFZX0RhxREZz3fW2S1IpLnn8+/lbpfv5mzNqU7j1TSUUtIx5/tsDPVNleQ9jOdbJve8dTzhTPIq9lJdX8qpduu/T7yEkupUahsenHsel27HPH9dJvn9m2HRL0j9pf1ZSvHPMCbsLaa6jEXD97+oPmG4G7btWcYlv87EXe+gnvwa45LfYOKudzppdOKfn/hrVwvuHoCrbH+esILV9wXwhl+qSUpKQltbG4mkJSd8fPLvb6A2NOY5NL2eXgBXih/IuMAPmbpBDdWozj8fSvEDUI4fiHJrM0Wl+GdaIDJuoLTBorTRoszjZ1CKe4ahsc+h4fMfRoe8iXLsIIa2Svk+0vP6Dj1XZUaGvSpz3aiwV9FzH4K+uzIma8eh5/k9EwL/jr6HEnqe36Ee+FfGbn6fMcFvoxTzjMw9uxqz4zXKXc0rZhBKsQ++1717tvx3XNhf0PH9kqFxzzIi6iXsPHSx3KDJ8Jg/PJ7vW/wA1ILfZeqa8Tg6OrJ16zaEArGUb9pDuLyBUaGnFMDbV8DbA3ieSLYKvnLlGhwcHOS+6expKY6g9w7V19ezcePGXgPgN2/elKr9464+3/Fz8lR1dbUCwPuJhEIBK92tyC3Zj6Sxhqyz0TKe49KakxRXH5P1OJ9t9ThXHOyUa13XdI7UEj+ZKm1ZnYjqJ+T5rpIUt8L3vZzvoqojnTzfR4s8aGiuprQmXcbznVkaTkNzTScPdn7lYarqi2XGO5zvQk39OYqqZNcj+1xs63oc+N2e76LqH2hsruNU6RaZ9S+pTqNGcrbL9WjvMd922g7HldYYrB7FsNgXGPJUxZINQCV6MJo+/0XPUwnl2J6LJpOnxga/h+am//zur1faOgCjA59ysCKW1DP72COO4eDZeI4W7SarLoV5qRMIE63jaPEexI2ZrDplgvLW33+iYmjMc2g9pRXwYfGD0PX/GmOPkYwOefuJ9GZQjhuEht+njAp7/YHXjgl9B9sVhtgtMUHT/xOGR72AcsJAhm/5I8br1Ji06WNGRL7C2OD3W6P+BjA05nm0fb7EcvVkrFbpYrpuIkMTes7iopQwALWg95ns/j0WrpqMDfwbVqv0mOz/Fcqxgxgd+hbzV89m1gYzVGP+2K2xhsY9g673N2i5f8msxXbMmevA6nUryc0VIRLmSwuLCgDvv+ozAJ4nugfaHQG8/XN79hwgLi5O7pvOnlZfbMLWFfw9rOQ99/tJIpH0miPod+/epampiZ9++ok7d+5w584d6WOACxcu0NTU1Ek///wzt27dkuvcFR7w/iOhUMDGQG8qqs6TfS5exnNcWpPO2dpM9okXdfI4F1YfbnftbAqqDlLfWMmJkk0yHufztQIq6wueiOe7vrGc0+fipZXv3SLHVvju7DFvaK6mrE4g4/k+URJAY3MtovLdUg92mwe+trG0C495DWeqTkor3/fWo/KhPN/7xUspqxN0Md5emn+UyKzHTuEcztZ2vR4dPd/JwtlkFSVjv9KYcYEftFTFnioAvwcg2n6fY+w5kuHRj6kC1ovV0gX9M7nP42H1tB1Bb+vEPSbkHczWaKDr890THU8K4OGdAXxo7LOoxAxmWMxgJvr/G6tVkxkR/gqjo17DxGsUlm6TMHeexNR147BePgXVqJd+802CKV7DmOZkiVrw20/0b41SwgCGxrbEKur4fMmc1fYsXLwQ+2UmTFtqjtU6HXT8vkQ59lmU4wZh7qOOlbsmQ2Oe69a4o0LeZOZ8e+bOnYuDgwPLly8nLy8foVCMUChuhfBCGckbGBV6vOoTAH7vnaB8qfJEhTIV8bZmbGZm5uzfv1/um86eVmpqap8C8Dt37nDq1CnS0tL46aefuH37NpmZmWRkZABQVlbG8ePHuXbtGrdu3eL27dtcu3aNY8eOUVZWJndAvJ8kEgkbN26UO4DfunULAA0NDby9vaW/f+0fh4eH4+3tjZOTExoaGri4uODt7c3Bgwe5ffu2XN/oqK6uVnRB7ycSiURsDPDhuDhEBpxLqtM4W5vJfvEyKchmlIZR18HjvEs0D3HlHuqbz8vA96GCNZyvEVBWJ+KHItcn4vluD99tle+uPObVkmJKazp6vsOQNFaTV75X6sHeKXRAWJ5MWX0OhwpWS8c7VuRNTZee7zBqG86RV77nETzfHcfbSV3TeU6fj5UB9TM1J6lpOEfamd/2fLcfL/H4euw3TGKi38cMi37hqYRwpYQBaG7+BF3v71ALfwel2P7bhE4t+N1uxZD1tFqasP2P4Vv6J4ArxQ5iaMzz0t+7ofHPMingXxi5q6IW8u4TH185bhCT/P7TCcBHh7+JkdsIjHxVMNswninuw1Hd0vkIvGrknxke+WeU4wahFvQXtL0/Z2Tkq/cFcT0PJUzWTGR4dPeqzfeT6pY/MzLsDaa6j2Js8HtMW2qGt7c3/oG+zFpsi+2aKej7DMHIezgqsS8yLPYFprlNYZaXMTpB3Xtjamzou5iu1GDOnDmsWrWKjIxTCIV5nQA8T1T0WKFPod6jPgPg7eG7fSZ4++PnaScy+eyzz2hqapL7prOndeLECfz9/eU+j4fRzZs3uXPnDjY2Nujp6XHw4EEAbG1tsbS0BCAlJQV9fX3EYjF37tzh7t275OTkoKenx+HDh3s1gPeGLugPA+Bt/7qKuZH3+tbU1DB//ny5fz8V6r5EIhFrvWYTl24rhe/iquMUVR6RVr7bjlk3NFe3Ng2bLwVZYdlOKurzSS3xk/E4VzUUUFFXwOEe8HzvawX4rjzm1ZLiTjnfWeeiaWiuQVS2q1Pu+bnabJnxjhX5UFVfQnGVrOc7+3wskqaqVoB/FM/3vfFE5XuobThH1tl7x873iZdQWnuSuqYyjraLbzuYv5rztbm/mSu+PceOkIOWzHedypSVoxgX/IHcoUQeGhb7AuNCPmCK5zB0fb5lZNQr/fLNiLFB76MV0Mcq4D2YA96TGhHxCgaew9D3HsLYkPfQCP4XBr5DMPRQZXT4myg/xoZg91PHCrhS/EDGbf4Iy9U6GLgNY/iWPzI25L2HWv+Jfv/GcpUORhtGMmnzxyjHd7Z1KMc+i767MuNC/vbYX8vI8NewWqmL1Qp9Zi+2x3KJAUu95uHm58ryNUuZ6Tgdq5UGmLiOY6rbGFSi/4By/DNoBn/Ccv95eAatRzf485ZeGI849riAD7FfbMrs2bNxcnIiOXknglwhAoEIkRS+86XRywoI75/qswDeVRO209lCvv32Wy5duiT3TWdPKysrq894wNsDuIaGBitXrqS5uVnapAWgoaEBc3NzfHx8pD87vr6+mJqaIpFI5A6I91NvyQF/GAC/fft2JwC/c+cOt27dkvsxf0UOeP+RUCRkhUdLF/SdwhbPcVHlkS5zrQu6yLWulpTIgnPBGiokYmoaSnvM832m5mSXHvOuPN9t3c4FZUkyHuyCysNUN5R0Gq+uoYziDp7vx5HzXVB5mIamWrLOxUjhuyVqLK3r9ZAUI35Ij3lJ2WkWrHBgYtDf5Q4m8pJSwgBUYl5Ec+N/MXOdyLjAD+Q+p8cpTf//YOmiyfg+9CZLyxH0/gfgqlEvMXW9OhqbP2Fi0D+xXquLVsi/GRv8Hipbnkx1uCspxw1ikv+njAp/DeXoZzH0GIGJ+xjUQ/7K0NhnH+leehuUMV+tyaiI1zF2H4Whx4hOMKsUPxBtny+wXmGAjufXqAW+19p/4ve/BqX4AYwMfxWrZVOYN28ec+bPwmnNPDz83HBcNofpa02Zscgah7mzmTV/BtYrDDH3GC9tuqYUPxAj/2EExWxk++4EprsbMVa2jWIAACAASURBVD70bw/03CvFPYPlEj0sXDSZtsCKmTNnsmjRIg4dTEEkajvlK25V+2KjAr77q/oMgN9P7a8T5xUxatRoAgIC5L7p7Eldv36dwMBARCKR3OfyMGoP4FpaWtjZ2ZGamoq1tbUUwAHWrVuHubk5ly9f5tKlS1haWuLk5MTdu3flDoj3U1+qgN+4caMTgPeWde1vAP6gXgZ9rdfBo0goFLLczZytGTNaPN/tcr4fNdf6Sed8d9fznXYfz7eofA/VkpJO4zU213V7Pbr2fO+hsbnuodejK8/3g9bfdfM0pq4ei2rES/2y+vsoGhP2NqZu6qgH/q3fdIY3X6XFxE3/lPs8HkVDY59Dqx9VwIdv+SNm6ydgt9wYI28VhiS0dOUfFiMf+8fw6D9i5DKa8Zv+js3yKej6fPvI4D0k4f8YFf4Glqt0UIlqefNgaNwgdAK+xGzDeMaHfIhy3LMtry9+ABP9P8ZytQ5TvUdi4jUKQy9VRka8hlLCAFS3D0Zr91+kmrTrXUYn/hnN3e/LPN8m+9CJOHha4Ohly+LFi1mwYD6uG1wIDg1m8VIn7JeboB34Ocqxz9475h/7PPq+Q1CJeVHmNeht/I6ohFBS047jsdkV/YBvpF7yrnpkKMUPZMZce+bNm8eiRU5ERkVSUFBCQX5JJzttV72uFOp/6lcAnicqxNvbj4ULF/LLL7/IfePZkwoICODo0aNyn8fDqD2Am5iYEBUVhbOzM4aGhjIAfujQIQwNDREIBOTk5GBkZMShQ4e4ffu23F/D/aQA8Mej/uIBbwPp27dvSxvh3blzR+qxf9Dn5T3/xyGhSMhar1mIzx7jbIec70fNtX7SOd/d83y3VL47erAFZYmcq83qNF59Y3m316Mrz7egLPm+OesPk/P9KOu/cpMxxmvUGBP8DqND3pI7sMhTSvEDMHeZyMiwJ5vN3SOvJW4gRq4jMXFWl/tcHkUtHvDP+gWAq0a+hMGGYUz2+5pxQR+gEj1Y7nMaFj0Y8zUaGLmOYXzgh7/7PlpenzPZ/ZtOz6tE/IkpvkroeX/HqPDXGRbzAgZuKowJeYchCf+HUsIzaAR+iun68QyLGYxzlhXVdVUcPXqUo0ePcuG6hP3lUQgLcjl69Ki0p1BxcbH0mhMnTlBRUUF5eTnbtm9je/J2PP03MHuRPYYbRqDp9xmafp9JK9rDYp/HwEepU9NF5bhnWLlpPoWFheQITxO1LRQzt3EYhHyLUZAyEyM+ZGzw+7SlRahFvI3FCm3WrF3NwYOHZLilI3gr4PvpUJ8G8K6uzUjPZu1aZzIzM+W+8exJ7dixo89U/tsDuKWlJcXFxcyePRtNTU0ZAL906RKGhoaEhIQQFhaGtrY2ly5d6tVg0tuasJmamsoAuJaWFiEhIX0CwPtLF/Q7d+4AkJ2dTXBwMJs3b2b//v3SBoN3797lypUr0iSDqKgoSktLuX37dq+1WjyKhEIhGwN9yD2zTzbX+lwMkqaq3/Qcd/Q491TO9yN7vs9ukVa+O3qwz9VmdZnzXdwx5/t3rEfH8Vq6q5976PXomPP9qOt/UOjOtj3ROLqbY7lkIppuXzAm/OkFca2NnzEp4N9yn0d3NSrkTaxWGqAe+r7c5/IoGhrzHDoeXzPZ+xtGR78mfV45blCPHtV+HBq3+SMsnLW6feT6cUo5/hnGhryH6pY//e4K/NDYZzF2HsPo0K7/TqjEvsCEzX/HwHU4+m7K6Hp+K4Vh5bhB6PkMQdfvW5TjBpFwxke6f9HQ0KC2rpZLP/+Ii4sLGhoa0v2kn58fGhoapKSkEBcXx6pVqygvL+fmzVukpqYyf9FcZsy3Y8YyK+wWm2G1Whfzvd/iJXAgULSE2JObCM5ZzYYce/T3/QuVbc/jlKrNwfTd1NXVUV9fT3V1NcfTj5B66igHUvYRvy+Kdf7LGb/pH4wP+Ae2S6eyaNEijhw5ilAgQpCbhyBXjCBXfF8AfxjmUajvqs8C+G9dHxCwmYCAAK5cuSL3zWdPKTU1FR8fH7nP42HUEcBv3bpFQECADIC3QcvatWuxs7PD3t6eVatWcefOHbnP/7dUX1+Pv7+/3HPAb968CUBYWBgLFy6ktraWnJwcDAwMOHHihPR3sbcCeE1NTb/IAW/z2R84cIAFCxZw9uxZCgoKWLJkCZ6entI3QiIjI1myZAnFxcXs378fR0dHysrKev3P+8NIJBLh5ruU7accuuVxrunBnO/H5vmWdPZ81zeWU1x9/Il4vhub6x5pPbq7/g3N1RRXprE9cx5Rx6yxX6HBqPDXftfGvD9oeNSfMPAZgnLc489g7klNCPgI20VTGRb1otzn8ihS3/wBtsuM0PH+EqPNyhh6DkfL939YOGtgvVofzZCP5T7Hh5Fy/DNMcVXFxGOM3OfyODUs9nmMN4xGx6MlV/t+1yklDGBY9GC0vD5n2JZ7lX+l+IFM2vgx5s6T0Nj0iQyAGxoacuTIEWpqali+fLnMfrINwAF+/PFHVq5cSVBQEADNzc34+/vh4ODAzFkzMVs9Cf24zzj7o5jrt69y4/Z1btz+lRu3f+XarSucuyQm6WwgjVdruHW75Q30NrWdXqurq6OwsJgtWyPR9v4S6+UGzJ07l+joGAoLixEK8zvB92+d9FUAeP9UnwDwB0nmBzSvkG1bdzBp0iQqKyvlvvnsKaWmpuLp6Sn3eTyMOgI4QEFBASYmJtLHbUdyjxw5In13MyUlpddXBOvr6/Hz85M7gN+4cUMa3RYcHIydnR2zZ88mJSUFaHmD4+bNm9y9e5eMjAwsLS1pbm6W+5zbVFhYyIwZM+Q+j+4KoKKigrlz55KWltbl38QzZ84wbdo06ffm8uXLrF69Gg8PD0D+Hem7qxYPuAVx6dYKz3cf9nw/zHo4Ok9lRNgrct/oy0vjNn+AtveX7aqDLT5WpYQBfc4nr+X3GWaukx7YXKo3yXKtNmNC3m7x4ccNZEzw20z0/ReqUX9gdPjrWKzTwsBtKMMjf38F93FLKWEAytHPoe35FaPCXmNo7HOoBb2L5XJdlLuZNd1bpJQwAKW4ZzBxVkfP57tu/kwNQDXiZYzXjSXl9B4pgK9ZswZPT09EIhHOzs7o6el1AvC7d+/y888/4eHhgbW1NQBXr14lNDSU2Q6zmTVnOrqe32G47xMuXK9HQ0NDep/Zs2eTmZkpfVMdkPm8paUlCxYskP4/PD0jA/MNE9HZ8B1z5s4hOCSYgv9n77zDorqz///DFNM3m7abbLLfbJLd7KZukk2Ubq8gSBVFsWCJSO8gVelDFaT3akFEsGEXUNo0sGGLFBuCLcYSldfvD2SiiEYjMoLD87yewMz13nPPXMJ93895n1O3D4m4Ttbh/F7CurvRywoB3v94mC+5C/COdvx3vtb1CZGwRkpaagbh4RGcPXtW7jefvcXevXsRCARs3ryZCxcuyD2e3+PmzZukpKSQmJgIQHt7Ozk5ObKfOz2wFy9eJCwsjLCwsD7R3b6zBP1JEODXrnWUondWE3Tm+XZ/cef7ncg73k5WrVpFbGys3ON4VAB2796NsbGxrHv/7Z8HQFlZGQYGBrL329vbiYyMZOrUqbLfBXmfx6PQ0NBA0BJnsnbOUXi++7jn+/fy4StwY0jy0yvA1TNfwjhUDbWMFxmco8TY+A8ZH/NPxi/9mCGpr6OW9fwTI/we5FxmeOoxJvbDPiPCx0f9G+NgdVSyu19d7VxB1Yn4+omZ366Z/iqGwSoYhA1iyuJRGIaoMDT5TWZ4GDA0qW9XkyjnKqGaOZDhyW+jF/4d04LHMjq55+aV374CXlBQgJmZGatXr2bJkiV3LOh0CvBfr/9KhbAcOzs72Yr4L5d/ITExARsHK+Y4TmNwthLGxf+WCfBOC9/atWuZMmUKhw8flv3t7m6sK0BLSysRqcEY+WliaWNJkCAYYY0EkfC3le/bBXV3q90KT3j/52G+nggB3lWEd71oa6rF+PsFsnDhQpqamuR+89mbHDp0iOjoaKKioqivr+fq1atyj+ledDae6vS5Xr9+XfZzV4HYuc2TUh59P54UD/jtef71119lOb5XDp+0rttFRUXk5OTIPY5HBe4u8e8qwLt7//aSub4uwFtbW1kU4MHm6hSF57uPe77vl4+Gk3tx8J+G5lMswFWyn0Mv/H8YhA9CL+ZrzELGMC7hH0yI+oJJweoYh6qgE/15h0DvA0J8UqAaJotH3lPQPmmMi/6EaQFjGZ769j0fdKhlvIBBsDIjEv8q93g7Hgj8G73Ib1HJeo4h6a9h5qvNVP8xzPI27HO+9a6MyHibSSGamPqPYsKSzxiV+m6P7v92AX7w4EEMDAxwdHSksLCQmTNn3iXAr1+/zv76fXh4eGBoaAjAlStXyF2Wi62DNZZ289EO/xLj21bAOwW26Gg5enp6rFy5Uva3uzsB3t7eTlPTCQrWryIuPo6srBzKyiqole6TCevfE9sKD/jTwcN8yV2Ad0d3F+nOHeW4uy9k/vz57Nu3T+43oL3J+fPnyc/Px9jYGKlUKvd47kdXwXe/8UzyjvVBedIEeF+luLi43wjw3bt3Y2RkxMmTJ7v9f+Lt73eWt0VGRspK5PqDABeEBnGgfp/C890PPN/d5aPh5F427QnActEENJNfl/uNv9wEVa4S6ukvoRv+XyaHDkE9q8O/qpwzAPXMlxiS/icmhn/LVP+xqKe/LNdYHwTTRaMxClDrM6v2GumvMCVgBNpRn6Gce+9V+3HR/0QrSv7N8jTTXsUkeDgjk97rKEXPfhadiC8Zu/Qj1DNe6vYcDIo/oehIMo0XD7L7xHoENRbsaF5N88+H+enCPlL3Lpa9f+iclOafj1B6vIjJ675Ec/mLhAmtOHBWxKFztYQKrXr0fFSznmfc0o9RyXoWlewBmAaNRifi63uey6NyuwA/efIk5ubmmJiYUFZWdofF8fYH2q2tZ/D29iYoKAiAlpYWEpLisbG1YYGlBSaBw7oV4FtEa9HW1iYiIkL2t1tbWxtDQ0PMzc0xNzfHyckJgMbG44iEtVRU1FBdJUYkrEUi3oNUso9a6T7Z2LF7ie+uAlzeQlHB4+Fhvp5IAd4VkagWkVBKdVUNEyfqoaKiwo4dO7h48aLcb0R7k7KyMmxtbUlISODs2bNP9Gp4f+JJGUPW1+kvK+Dt7e00Njbi4OBAUVGRrEnLuXPnOHfuHABHjhzB2tqalStXcuPGDZqbm3F2diY+Ph7o+x7wtrY2QkND2S7Kfjo93827WFfrQYHYknzh/H7l+d6xP4bGUwdkx1uwaMJTXYL+eyjnKjEq8X2m+Y1HM+PJH5U1NPV1ZizWZVjy23KPRSX7WVSynkUta2DHvOVcJZRzBqCR/gqjYt9HO+ozZgTqMMVvFBopr913XxoZrzB18Vgmh2ugE/0lIxLexTBiMMOS3kYj9bWHFoud4lktayBq2QMf6N+rZj7PbG8TdKP+i0r2g5XDq+QNILBqLtAxJaa1tVVWUXX27FlaWlq4ePEi0NHnpaWlhZaWFi5dukRZ81oMi//Jleu/cP78edra2jh79TTGxT3zIEI5V4nJgqHM9pjEZMFQJoZ/x7TgUY/1mugqwGNiYrCwsODgwYPdCvCWlhYqKiqwsrKirq6O9vZ2KisrcXR0xNLaEmtba0z8hmOy5gtaL5+8Q4DX1O9CW1ub8PDwOwR41xXw69evc+TIUcRiKWJxLRJxHSKRFKFQgkgo6XhNcv/yc4Xofjp4mK++I8BFUkQiCWKxlJSUVPT19Vm6dOlT5Qm/du0a586dQyAQEBoaSmlp6VPVFV5eKAR4z9BfBHhno7tt27bh7e1NUVERhYWF+Pr6smzZMm7evMn169cpLi7G3d2dwsJCkpKS8PPz48SJE31+9fvatQ4BHhSymLQts/qd53t7fSj7T2zi3IUWKg6nUCR1ZPeROMQNebSdP86ptp8QN6zg0OktHD1TSm3zak63NVLXsL5feL4bTx2443jWiwwY8hSvgP8eGmmvYBIwjJEJ7/aJVeXhye8ww2fiPUdG9RZqGS8yIfILdCO/xihSGcPQwYyJ/z8mRH+OSfAw9KP+h27MlwxPfIdRiX9D+QEErXray4yOfx/9qP9hsOQ7dGK+wDByEJNC1Rmf8DEq2c+inKuERsYrjEz+K8NT3kEl6+6maCrZzzIq7gP0BYOYEjqMyWFDGJb61u8eXyXrWUwXjUcr+uEEsMeuSfx68xrBwcFMmzaN1tZWrl69ioWFBRMmTCAiIoJff/2V48ePM2HCBIyMjEhLS+PnyxdYcXAJbW1teHl54erqyk8X9jF61e/H+iCMSPwr0xfpoJL5LEPT30A/6nvUMh/v7PLUPX7s3buXsLAwzp8/T3V1Nbm5uZw9e5bk5GRZT6GNGzfKegnFxcVRXV3N9evXaWhoYLHfYqytrbG2tsbG1oZpXhOwTDLi3MWzdwjsc+fOMXHiRHJycu4rwG/cuEFDY+MtAS5FIqlFLJYiFIoRCsWIRJI7BLiCp5d+J8DFotpbIlyCSCShpkZEfn4B5uazyczMlPvNaG9z6dIlNm7cSEBAAGlpabS1tck9pv7MiRMnCA8PVwjwR6Q/CfDOxmtHjx6lpKSEbdu2sW/fPq5cuSLrhXDlyhXq6+spKSmhvLxc5gfvS/aLe9Ha2kpAsCepW2b2K8/3hj1enGo9RmRkJHv27OHClRPUN5eRnJKAUCjsmEJw7TyNx4+wbNkyoqKiWLp0KRWVu6g6nMMq0fw+7/nuejwvgQOaKQoBfi800l/BMFQZjdT7r9A+CYyN/QijcBW0Yz6Tuwd8eMJfMQkYxqjk9xia+gZj4v6OSagmhhGDGJryRo81iVPOVWJYypuYhGqiG/EVQxPfwligjmHED0wJG4ZxmCoToj9naOobaKS/gkrWc2hF/QfDYGXGR/+LsQn/wCR4CKMSHmx++vio/6Ab/fVDxWixdRinfmmkoKAAExMTJBIJR48eZerUqWhra+Pm5kZLSwvbtm2TeaKdnZ05f/48V67/wt69e5k9ezYlJSWk7lncI3lTzXweE78R6IZ/1avXxbQN37BmfxqifVWUVeygWrqbmqM7KTyYxOrDiexsLmTjsRw2HsuhvGE9O5sLqWrYyonTx2lsbGJnaSlLE2JISEzExcUFKysrpniNxSJl4l0CvKioiClTpnDo0KH7CnCAlpYzSCS1soVAsbhjUVAoFN8S5QoBrqA/CnBxHRJxreypU6cQLy5ex7Bhw8jKypL7DWlvc+XKFc6c6fC92NracvLkSbnH1F9JTk4mKytLUfL/iBQXF5OdnS33OHqC23sbdNcMr+v7/UV4d9La2op/UIcA70+e78MndtHS0iIbkQggEAhwdXWlubmZ9vZ2Ll26RHBwMMnJyTQ1NVFYWMisWbPYVr6WYqlTn/d8dz3e4jAPhqQ8/hJ0/aKPCaqaS5jQmjChNQFVcxi28lXcy4xkr4UJrRm24lW0Vr/HUqkre1oraPr5INsaV2G9bRSqy3pfVKplDsQ4UJ1hSfIv6b4fKhnPM8NrIhoZr6KSI/8GbCo5zzA9eKysVFs5Vwm1rIGoZD/X48dSzlXqqFSI1GCaYBS6MV+glj0Q9awXGZL6Z/SivmHa4vHMXKTD1EXjmSTQQCP9VVlJvE70Z2jH/Oe+DwVUsp7FOFCDqQGjMQpRQznnwTuyGxV/Su2ZXdTX16Ovr09xcTFbt27FyMiIuLg45s6dy759+4iLi8PU1JTly5czefJk6uvruXnzJmvXrsXY2Jjjx49jWPyvBzqmRtqrKN9nbrd29H8wjrh39/nHhXKeEvrx/2WhvzPOflY4RM9k9Iq3GLbiVYatfJVR+W8wYuWfGLHyT8wNNGZs/tvoZ31O+poEhEIxNUIRBQUFuLi4Yudgi62tLZZ283H3d+Tc+XN3eLxdXFwoKyvj9KVmqk5u4uqNy/f0gDc0NMi0R1ct0rkqLhErRPjTTr8T4BJxHRJJHVJJHVJpXceFLqlFKq2juHgtJiaTZeXoT6NI2rNnD1ZWVtTW1ipWaR8D/v7+rF+/Xu5x9HX6ywq4glsCPNiLXZLV/crzfbrtmEyAr1u3jtzcXMzMzKivrwegnQ4Ppo6ODqtXr+bq1at3/C08fKKiz3u+u+bferHBYxfgGstfYM2RZNppl3lcr1y5Qv1ZMTdu3JC9duPGDWrP7OLQuVp++eUXzpw5w5kzZ/jll1+4efMmRUdS0Fg+sPfEQs4ATASaaC39JyqPoSFVj8WZPQDjQA2MAjTkHksnqtnPM8tHjyFPQHWFSs4zjI35GM30l1FPe+Wuz1Iz7TVMgoYyK3ACxuHKqGe+dJfdwCh0MFP8RzJmyceopz1cp/MR+a+zvWkVABMnTiQkJISlS5diYGBAS0sLhoaGbN68mVmzZjF7jjn7D+7D0tKSgoICLl++THh4ON7e3qw/kPNAx1NPfxkjP02mB2gxzVcL1ezfyvCVc5UYkfxXpgWNRTO993saaKS9iqXzj1g4mzPHfTKj4t7veBDSJd9qmS8wz2k6BiGD0Ez7E1H5frKy8MzMLGxtbbF3sMfC6kdmuOsz18OU2FJfNjcu76BhORX129lyOB/n0omMyn+DrP0ht95bwc5Da6ncu5PKPaWU7y5j67ZtMu3RSedK+G8oBPjTTr8T4GJx3a0mB78J704hLhZL2bZtBy4urkRGRrFt2/anUoQ3NTWRkZHBqlWraGxslHs8/YmwsDA2bNjwVF5XPcmaNWv6zQr4005rayshgiBq91f1ec/37XO+Kw6nyAS4l5cXxsbGuLq68uuvv/LLtVZafz7ChQsXcHBwYNKkSSQlJbF3714uX77MzZs3ONXa0Oc9313zb+Gt9dibsI0r+Cu7TqwDOkpAO2cA37hxg4MHD8peO3nyJO3t7Rw5coTY2FgCAgIICAhg6dKlHD58mPb2dhaWT+o1sTAm/kPMgsYyOOfJ9X6rZD+LVuR/mOw7ihHxPTev+Y+invEiIxPfZZJAE8NQlQfydj8JqGQ/g3r680wM+w7DEFU00/7U0agt5xmGpPwZ4zA1RsV/8If3n1cfwc32G3h6erJgwQKsrKwICAjgwoUL2NnZIRAImDx5Mo7+lqyrzyEwMBA7OztOnTrF3LlzycnNxnm73gMda3Tc/2EQpIxq+gsYB2pgKFDp6GqeMwCVrGeZGPEt2jGfymFWvBLjln6My0IndCO/ZmT8+4yL/ifaMf9hSNrr3D7mTyX7WWbbT8UoVIUx0f9gYep8dldUUFpahpe3F06uDkz31MXIZxhDkl5HOXuA7PMalfA+6ukvYbxEmYlR/2Vkwt8YlvQ2wxLfZnjSOwxPeodhSW8zJubvjI/6GEvb+cTFx/620t1VgIs6qZW7AFQgX/qfABfVdnDr4u8U4J1Pu2pqRFRWVrN27To8PLxYsWLFUymWrl69ysaNG4mKiqK4uPipzMHjQCAQUFZWJvc4+jpr1qxRrID3E86cOUNwSBAF5T592vPddc73lv1BMgFuZGSEi4sLkydPZv/+/Vy61sqpcwe5ceMGYrEYT09PdHV1mT27oxfJhQsXqD+5pc97vrvm38JHu9cFuK6uLtHR0Vy+fJmCggL09PRkAvzy5ctER0cTEBBAW1ubrDFpVFQUv/zyCxUnNvaKWFDPeJGpAaMZG/9hL4uUh0Mz/VXMPHQYE/ORHATVnajkDMAkeCg6YV8zbuknqGT1fLn540Y56xkmhn+LyeLhGApUMIocjIFgMNoRn6Oe8cfH0PlXzeby9Z/Jy8tj4sSJTJw4kdWrV3PlyhViYmIwMTFBR0eHWVHjCRNasTJ/Bfr6+qSlpWFqasrKLZlorf79ByzKOQOYEPkF2pGfoZwzANXs59GO+hy9yO/QD/8eo6jBTIz+Co1HOJc/fH1kPs9c38n4hfqgF/8FZp46WNj8iKOXDWahYzAIUmZ44juyDvWTFg/F1tWSOS6mGIYOIjjZh507y1gSswRre0t0w75h8K0ye7XMF1DOGcCQxNeZ7T6ZsUv/wbC0Nxkf+wm6EV+jHfkZWuGfoRXZwfhb/9UN+Q4rKysiIiMQCsV3CG/Z9woBruAW/VSA37rAb3sCdXsThE4fRkVFFZ6eXhw+fFjuN6nyorGxEYFAQEREBOfOnZN7PH2dgoICYmNjFQ80HpE1a9aQm5sr9zgUPDodHnAvUrfM7NOe765zvrfsD5AJ8Pj4eFpbW9HR0SElJQWAm+0d44Fu3rzJxYsXqa6uZtasWRgbG1NeXs7BU5v7vOe7a/5tFhv2ugA3MzPDz8+Pc+fOERgYyIIFC2QC/OzZs5ibm7Nu3Tp2HV+PoNqSjRs3MmvWLFpbW2m5fBzt1X977CJMP/R7tKLu7wuWNypZzzJj0UT0w75HOUv+K82jlv6dKSEjUMl6tk90jL8XY+P+waRgDUbFfYBGxsuoZb6ASs4zj3ROs0oGcfbqaYRCoazio6Ghgfb2djZu3Ch7TTP+DWZvUqGkag2mpqbo6+vj5ORExHZXhqz4fdE8PupTjIM00Ex7TVbarZL9DGqZL6Ce8TIamS/LrUGfcu4AZrtOxs3LGZvgWdgsnIeN3xwcgudhHzSPBc5zme8+E92YLxmc2zGjfFjKW0xdPJYFbrPRC/8foUtCKCouxtHZkQUOcxmz9GPUM15iyqJR6Ai+ZZbfBKxsLJnnaoZGxisyMd85Ek/2/S3GxXyCjaM1GRmZd3Q+v0OAy0S4ogT9aaf/CfBbJeiyp07i2jvpLAm51azNyMiYadPM2Ldv31Mrms6ePUtUVBSRkZFIpVLFuLJHoLm5mSVLlij89Y9IUVGRogS9n9Da2opfkAepW2ZSLHXts57vrnO+K4+k3dWELT4+HkdHR5qbm4GOkTStra38/PPPtLe309zcjK6uLlu3bqX+VEmf93x3zf+iXmjC1lWA29vb4+DgQENDAyYmJoSFhckE+O2f+Q3xpQAAIABJREFUT7jQBp3CD+6YG9yTc5DvxfCUtzEVjEAjs/dXCX9fxCihmf4KxqEqzPGZxPiox5uL30M1+1lGJv6FkfHvMX3xBLTj5RtPj3z+SW+jG/51j67gj8p/g/qzIppOH8NstimWDvMp2pvJhWttlFXtYMbcaUwwGcPg3P/HkBUvs+ZIEhZ28zCeqo9flBcOOyf8/nWR+hqzPScxKubvcs/hvZjsN4IFgVOxj56Bdsy/0Ux9HRcvB7yD3LFxtMDOzgZT37HoR3/D2KUfMSLpL4xI/gvmCydh7fEjCVlLKdlcgs9iH2xsbLBymYPpojE4LrTD1skGK8cfMfBXZ0Tiu/d9eKacq8Sw5LcYHft3PL09KCnZjFhcS021iJoaESLRbeXoMj2iEOBPO/1OgHdc1Pfjzu3KyypwdnbF1NQUqVQq95tVeZKVlYWDgwNZWVmcOHFC7vH0RdatW0d8fPxT+zCnp9iwYQMBAQFyj0PBo9PZBT1vhx2Hj1f3Wc931+OdOdt0lwA/UL+P6dOns3HjRtnK9+LFiwkKCmLjxo3ExcURFBRE8/EGJA2r+rzn+/Z8nDh9tGMM2WOeA95VgPv5+REQEEBcXBxmZmasWrVKJrDPnDmDvr4+JSUl7GurJlxow5YtW9DX1+fUqVOcuXy8x+Yg34uhaX9mskATzbQnb/SYWtZApiwejZmnLnrh/0Mj7fE10lLOUUI9/eV7ChmV3AHoRHzJ1KDRGIYqMzbuI7nnpycYkfhXdCK+6vGVYv2iT3Au1cO5VA+7HeMZsuIlftwyRPba6PzfruuJaz7EYYc2zqV6zNmkisbyF+79OeUqMTLpXYyC1DEJHI5qN7PPn1TUsgYy1Xc8VvYLCI8RELUkCp8QD6xcf8TO3oYFPmYMTf0zWrH/Ytqi8QQt9aWmRsS2bTsICRHg6OSIk5MTXl5eODo64rDQhh9dZ6If8f19pwGMSPwL8+1nY2tnS0xMDFLJHiSSPQhrJNTUSBDWSBAJO1e9u9MjCp5G+qEAfzjEojpyc5fzzTffoK2tfd/V35MnT3L69Gm539A+ThoaGkhKSsLHxweRSCT3ePoaUVFRJCcnyz2Ovs6BAwewtLSUexwKHp22tjYCg32oqdvcpz3ftx+v6VQ9h07s5pdfLlJSUkJzczM3bl6npfUU5btKOXToEDdv3uT6jWucOnWKsrIySkpKKC0tpfl4A6fP19N0+kCf93zfno99jduwXmTQ6yXoYWFhJCUlYWJigp2d3R0r3J1NqbKysmTj/XJycrC1teXcuXPsOrH+sYsC5ZwBTIj+nEkhGoxMln9js9tRyX4G/fDvmRQ05LELLe2EfzJl8Sh0Ir/qdjV4fPwnTA4czpD0P6Gc/Wgl2k8KKtnPYRiiyoQlnz/R9oPbGZL+OlOCh6O95HO5dDZ/FJRzlRgT9yFmvjq4J1iSsSqZ2JQlLPLzITAkgOjECKxDZjDTW595rmZYR01jzYY1SCS1lJdXsHLlKpwXOhIdF4O7pzu2LtbMc5mBSeDQe/5+KGcPwDRoOM4uTjg5ObNh/UZqpfuQiPcgEtYirJEirJF2EeDy1z4K5M9TL8BFwlo2b9qKr+8ivv/+eyZNmsSpU6fuuIE8ceIE6enpuLsvxMXFlTVr1vDLL7/I/cb2cXHhwgU2bNiAsbExNTU1co+nLxEbG0tSUpLc4+jrNDU1YWdnJ/c4FDw6bW1thIaFIt23u097vjuPd+L0UfY1bqNI4sSO+nAOnd7KqfMHOX/hHHUNGyk7FE39qY0cPL2FY6dFnLtwhraff+La9Us0tlVx4EQJTafr+4Xn+/Z8rJE4sGCR9mMfFdWdAN+yZQtGRkakp6ffIcCvX79OQUEBFhYWHD16lGPHjrFgwQLy8/O5fv06PrvNekUYqGQ/y6j495gWOI5hqW/IXah0op75ErM8jJniPwrVrMczkk05RwmdyK+Y7WPIfGdzpvtrMTrh7g7gpsEjGZ78jtxz0pOoZj3PpIChTIj8ok8IcOVcJcYt/QS90P/Jzdv9qPGPSnqPySFDGJr2Z8amfIBRqCpWtpY4ONjj5uaGICwEJxdH7B2t+dF2DlFLopBK66ir3UtlRQ0uri54e3t3WFuc7LCytWSOmynq6S/dfbycAWhHfoGPYCGubq64ubkjEdchFnUgEtbegcL3reB2nnoBLhHXkZ6eyQ8/DMLd3Z3//ve/bNy48Y4byNraOuLi4qmqqmHz5i3Y29tTXl4u9xvbx01zczOJiYksWbKExsZGRVn1AxAaGvpUXBuPm8bGRoUA7ye0trYiCA0ia5tFn/Z8l9T5c/rMcQ42lctWi/OFP1JWn8jJloYH9mD3J89313ws8NVG8zEL8CErXqboaArXblxh6vQpLI2PZs+BWn60nEdZRSnbSrcwdfoUjp9qYl9bNftPiSheX8T8+fOZN28e6zesp/ViC6XHi3pdIGjFf8L0xdrohwx6IkrSR8W/zxyXqYyP/mePrDirZN/ZME05V4nhiX9hmq8WRkFqaKS8ilb0f9Bd8hWaGa+ilvEiytnPoJ71ImaB4/tkp/PfY2jqG0wK1mRI2p8Y/ISv6qtmP4dxuArjo//VZysQRia9yzz3aZgvNJI99DAO0mCy90hmLNLHzcOFtKwkCorzcXaxJzI6DJFIgkTSIZjzVxbg4GhPXt4KAoICsLRewBxXUzQyXu5owpb1nIyRCe9hZWOJm7srjk4OpKan3iW4b0f+ekfBk8RTL8BrqsV4enrx9ddfM2bMWLy8vBGLxXfcQFZUVGBpaUlKSirz51vg5+eHUCiU+41tb3Du3DliYmIICAhg27Ztco/nSScsLEwhwHuAxsZGbG1t5R6HgkentbUV/2BPUrfM7NOe7xOnj3KwqZy1UjeZkC2rT6T59OEH9mD3N89313w4+E977E3YBuf+Pyav+4IosT2xUjeiJU5ES5yIlbqxVOpKlNiBWKkbsVI3JhR+gHHxv0mu82FH82p2n9jAup8y8KucxZAVd69oPW6Uc5VQy3gBnagvMPUfzbjYjxkd/3dUMx/P6vPv5tF/BCYhmqh1s/qtmfIao5I6OsSrZj2Pcu79V3BHJr6Hbtg3jIr/QDavWzXzeQyCBqO35BvUsl5AOVeJIemvox/xPVP8RjHZfzg64V+hF/IDBoJBchdvj4vhSe9gEDKYkXFPlgXhDnKU0Ir+FIOQQahlvCj/eP4gyjkD0Av5Hkvb+egu+Qq1rIGoZQ5EOfsZ1DJeYNpCLVz87MjJzaZ4QxGFxasRiaSIRFKqq8QsX56PlZU1JSVb8PL2wsppPlMXazMh+gu0lvwb3dBv0Ar/HP2QH5jjYoqLmwt2DrYkpicgFErvK8A7V8UVglyBRKwQ4IhEtaxeXURCQiLbtu1gxYqVWFlZ4ePjIyslLioq4ocffuCzzz7n22+/pba2Vu43tb3JxYsXEQqF+Pn5ERsby8mTJ+Ue05NKamqqont3D9DU1KQQ4P2E27ug92XPd0fZubNMbFYcyuRkS8NDebD7m+e7az4WhS3sFQH+RxiZ/zrjCv563wZUvSkShqT+CZPFI5jhYcC4JZ+ikdq7fluNtFeZ6q2FVvSnjF36ERMj/3vrPSU00l5lcuAwpvtpoxv9FUbBahiEKjMm5h93jChTyX6WCVGfYxD5PaaBoxgX9xGGISpoRX3G8MS/YBA2mKk+WoxIePfO888egHraKwxLehOt8M8ZlvQWKll9r+T5YZjmo43JouFyj6M7hia9iX749+gJvkczVf6VGY+KeuZLGAYpY71wHqaRw9DM7PjdUs5RYkjyn5nsO5I5DtMJDAogOSeBrdu3IZHUUVMtYfmyfNzc3Ni6ZQdWVlbYOtjg5OaIrasV5m4mjIh/jyFprzPdVQ9ra2scHB0QCEIpL69AdJsA7yq6b/eDC2sUY8gUKAQ4EvEeaqV7kErqEIul1NSI2LhxEwsWWGJoaISnpycRERG8/fbbzJ49m48++ggrKysuXrwo9xvb3ubMmTOkp6fj5eXV75vR/VEOHTqEj4+PYgzZI6LwgPcf2tra8A/2pHBXQJ/2fK+RONwhNk+fOf5QHuz+6Pnumg+nAHOGpDw5HucnnWFJbzFroTFTfbQw89ZhQvgXDO4lr/CkEHXmOU7HJFgTMy8d9CO/xcxfi+mB45nhOxEzb21M/cYwKvZ9hqa8wYjEv6Ib9i0mAcMYlvpmx2p2yusYC1QYkvYa6hkvo5yjxOi4vzMlaAQzffSY7jOR0Ql/u2dpuXKu0q0y4b5Z7vxQn3Xqn5nmOx6d6M/lHsvtaGS8jKnPmPt+Tn0RlaxnGBf7EQv8zTCJ1JB52juu2z8z23kKP9rNwdZ1AU5OTlRVChGL6ti6ZQe5OcvYubMcDw8PUlJSEYSGYmdvyxzH6WikvYJByGAWWFtgZWWFl5cXmzdtQSyqvUX3q95dBbhIWCt37aNAvigEuLgOqfQ3JJJaRCIJIpEEqbSOjIxMZs6chba2Nh9//DGff/45mpqa7N69m8uXL8v95ra3uXz5MmvXrsXe3h6pVMrPP/8s95ieJBoaGvD29n4qr42epLGxERsbG7nHoeDRaW1tJTB4MfsO1Ck83/3M892ZjxMtRymvT2a+j9Zj74Len1DOVUIj/RXU0l9EJfN5JgcPZVLgkF7xC5sINJnvZI5e+HcYB6sxPKmjAZpyjhJ6kd9h7mnE0KQ3u8Q7gDGxHzLNfxwmi0dgGKzKhOgv7tq3WuYLTF08lpFx7/d6TlXynkFj+UA0lr+A2rIOQam27Dk0lr9wByp5z9zafgDqy56/9frjtQJopr/ClIARDE9++4nwWKtmPYdByGDGxnz82K83eTE28e9YB8/EOEyFGR6GqGY+j3LOAIYlvcN8J3NsbGxwdnGiulqEVLKXqkoRERGRJCQksWZNEevXbyA8PBwHBwdm+kxENWMgpl7j8V7kxdat22/N/JYikfy2ot2dCO8O+esfBfLkqRfgHU+mOvwfEkktEkkdYnGHCBcKO4R4UFAwPj4+DB48mDfeeJMffviBr776ioMHD8r95lZe7N+/H0dHR9LT0zl+/Ljc43lS2LRpEwkJCYqGdY+Ioglb/6G1tRWBIIQNlUsUnu9+5vkuq0+k8dR+Kg6mky+0YIGvtkKAPwLKOc+gHfMfjAWqjEh497F1olbOUWJ87L8wd5+EUbA6RmHKd/h+VTMH/q4PeELM5+hFffNEzYlWW/YclttGkLLHl/S9/kSK7DDb+B3hIhvS9/rfQWDVXNSXDWTq+v8SX7uQ9L3+JNR6YFj8r8f3+eYqMTrhA0wXj0Yj42W552v8kk8xEAxCJfuZR9rP2IJ3WLB1GNbbRjNvswajVnVUwcwqGYT1ttFYbxuNQdHHWGwdivW20SzYOpzxq//aK+eomvU8hknf4BA6F4eFNkwP0GKi4FvGL/mU8VGfYmdnR17eMupq9yGV7EUi3kNx0XpKNm4hLi6OiIgIrG2sme6ly4jkdzAO1GCR3yKqqqoRCsUIhWIkktqO2d+3dIVCcCt4EJ56AS4W1SESdXo2ahHfGiEgEtUiFEqRiOtYuWIVxcXFzJs3jy+++JK8vGWMGDGCuLg4ud/cypOGhgYKCwvx9vZGJBIpyq6vXUMgELBjxw65x9HXaWxsxN7eXu5xKHh0OlbAfUnbMkvh+e5nnu8TLUepOJhOgciKFTVzsFw0AU2FAH8k1LJeYHTiBxhG/YBe6P9Qzu7ZknTlXCXGxX3E5OBhjI39qKNzeR8YkfUgjF71JqLT29m0aRORkZH8evMqh8/XsrN8O4mJibS1tVFdXU16ejrnL55DUL2A7U2rqKquIjo6mjNnW0jb6/dYY1TOHoBB6GC0Y/4j14cX6pkvMcNTn5GJjy6El0pdOP1LI61XTnL80lEWV85k6vqvOXZhP61XTtJ65STilp2curXN6ctNZO8X9Or5jkl/j+nRo3D2csDKxhILq/nMc5+Gg6MDRcVrOxbfRHVIJXs7xLJkD3FxcVhZWzHH0Yzhce+iG/EV9m42FBYWIZHUIhSKb3VQr+X2+d4K8a3gQVAI8HuWh9TKPBrFRespKFiNnp4eKioq1NXVsWvXLkxMTNi+fbvcb3DlyZUrV6iqqsLS0hKRSCT3eORNaGgou3btknscfZ2mpiaFAO8ntLa2EnCrC7rC892/PN/l9cnkCy1uneMCPINtFSvgPYRa9kCm+2kzNKlnPfUqWc9iFKLG8MS/PhFl0D3JuIK/cOziASIjI9HW1gZg//79zJ8/n8LCQq5fv87+/fuxsrKiuLiYy9d/5sSpZlmvn4tXzuG1a8pjj1Mz7VWmBY5llrsRusHfoZzT+5+DakbH9aUX/ujHzzkQys32G7i7uxMdHU3JoWUUH03jxo0brFu3DgcHB9ra2jA3N8fc3JzS0lKu3rjM+IJ3e+RcHpShaW9g6TIPZxdHrG2ssLa1xMbOhpWr8js6oQtrqZXuQyrZR8XuamxsbZhnb874Jf9iqs84LGzn4e/vx65duxGLpbdKz2s7vhfdKcIVKPg9FAK8S5OEzu6Fv21TR0Z6FiUlm6ivr2fYsGHMmDGDvLw8nJ2dycjIUJQbX+uYGW5vb8+iRYtoa2t7anOiGEPWMyiasPUfOpuwZW6br/B89zPPd8e2c1kttuNQcwU+oS4KAd6DTA4ehr7ghx7fr27Ml0wK0UA1u/803Rqce7cAb2trw9vbm9jYWK5cucK5q2c4d7WF9PR0TE1N+fnnn9m0aRMzZ86kpaWFXSfWo7m890ZwaUV8xhyXaegFD+roBZD1Aso5j1YO/qBMjPiGWX566EZ9/cgC3KVUj59/PUd6ejp2dnYc+ukg7bRz6dIlAgICCAwMpLy8HG1tbSZOnEh8fDxXrlwhTGj9WM9ROVcJlexnZBUeyjkD0F76KfMCjHFeZIO7pwvei7wpWluMSNjRHK1TgAtCQ7C2sWKy3wj0Q/+HlfN8bGxsWBobg1RaJxPgYrH0Vt+ojopZeWsaBX0HhQC/hwC/XYSnJKcRHBzM6dOnOXr0KNu3bychIQEXFxfU1NRYuXIlJSUlXLhwQe43u/Lk0qVLREZGEhERwc6dO7l06ZLcY+ptwsPDFSvgPYBCgPcf2traCAzxpaZus8Lz3c883yuFcymSuLC3YSsHGndivVifISmvy12I9RemBoxh9NK/99w+swcwJPV1hia9yTT/cehFfiv3c+xJugrw6OhojIyM2L59O+3t7djt0CJa4kTjiWPY2tri6emJvb09K1asoOn8YQyKPunVeJVzlBgd/3dM/UYx22MSZou1GBn3t54/Tq4SapkvMjz5HZRznkEz/VVmLDTAMKpnZq+PXvUmh8/XcejQIaZOnSrL98mTJ5k+fTqFhYVERkZibGxMQEAAVlZWnD17lsPnahm64pXHll+V7OfQjfwGraWfopLzDMq5SoyK/xvTvXX40Wkm8+3mstBjIQUFqxGLf1t8Ky+rxM3dnQV28zH10uJHR3Osra2wd7Ajb1WurFmzQoAreBSeegEuEd8twrv6Nko2bsHS0orS0lLZTeW5c+coKSnhrbfeYvDgwXz88cekp6fL/WZX3ly+fJmamhp8fX3Jz89/6h5KKFbAewaFAO8/tLa2IggNoW5/jcLz3c8836vFduxt2MqeY5sokjhj4avNkGSFAO8pRie9j3GQOpqpf/rD+1DLeJFR8e8zIvZ9DINVMQ5XxThKGZOQIWjFfCr3c+xJugpwMzMzLCwsiI6O5vLlyyyVuKJf9DFVpzaza/cutLW1cXJyorG5Ad/dZr0er3KuEiMT38UoRI2Jkd8y230K4yP+/cj7HZL6ZzTSX2FwrhLqGS+iFf1vJoWqY+anhe6SL5kUps7EiG8Ymt5z1SrJdT5cuHABOzs70tLSuHbtGlu3bmX69Ols2bKF2bNn4+fnR0VFBdOnT0ckEnHx2lkst414bPlVyXkW3eivmeVjgJG/Oso5A1DOGYDOki+Z7zyT+Q7mWNoswMPTQ9YFXSLew4rl+Tg6OmLmrYOZrxZOLo5Y21jj6eVJdU3NrSbN4luNm2tviXBFCbqCh0MhwG+jU4R3iu/OeX1iUR0rVxRgaWl1183lzp07qaysZNeuXZw8eVLuN7tPAlevXuXEiRNkZWVhbm7OmTNn5B5TbxEaGqoQ4D1AY2Mjtra2co9DwaPT0QU9mOU7nRWe737m+T7UXMGBxp2y4y3w1WZIiqIEvadQzhmAdvS/GRP34R8TIFnPoS8YhGGIMtN8xzM88S+oZ72IetaLqGW+gEovlTv3Fl0FuFAoZO3atZiamtLS0kLL5WZmlgwivtaDy7/+gra2NgKBgIrjGxm76u1ej3dkzPuY+A9nZMJ7qGQ/w6iY/8MgdNAjefNVMwcyKVCTWZ6G6IZ+h9kibSaEfYVm+qsMSf0z2pGfo5n+GsqP2Pm8K1oF73L16lUSEhJwc3PjwoULhIaG4ubmxurVq5k0aRLl5eWcPHkSFxcXUlJSuNl+g7z6iMeWX+VcJVRynmH8kn9jYT8HgwAV1DNfwtRnHJZWllhZWWJtY4W9gz2VFTVIJXuRSvYSGxuPnb0d5guNsLD+EUfnDgGekJCIWCy9o/u5zAMuVsz1VvBwKAS4eI/sqVfXUnRhjZSaaolMhJuZzeDo0aNyv6HtS6xevRpra2vKysqeitnYihXwnqGpqUkxB7yf0NbWhn9QRxM2hef70TzfRRLnJ8rz3fV4totNFB7wHqNjZNW0wDGMSfhjZeiaaa8xKUgT1ayBPd5N/UmkuyZsh48cxsrKihUrVnCz/QaFhxNJ3uPLtZtX0NbWJiwsjJ3NhYzK79lmd92hnKvE4BwlNFJfwTRgNJPCNFBL/81zrp7xIlP8RzI88Z1bI+i6CnElhia9iW7YN7JZ8R0+52dRyxqIesbLDE15A5PAoQxNeAtdwXeopr3Qa/nf2VxIeXk5hoaG1NTUoK2tTVRUFGlpaejq6nLo0CFaWloICgpi1qxZXL9+HcmZUgyKPv5Dx1PJfhbD8MEYC9QYkvo6I+PeZ1jKW6hnvMjQlDfQDflO5v+eGPI/HHwt0Q37hhluhljZWrLQyx0nJwc8vTzZvasKiXgPVZVCQgQCrOwtsLS0xNLSEmtra3x9F9222i3pUoLeuQIufz2joO+gEOC30dUH3inChTVSKnbXMP/HBYpV7j9AZWUlgYGBrFq1ihMnTsg9nseJogt6z9DU1KRYAe8ntLa2dgjwzTMVnu+H8HzfLb6d2N+444nyfHc9nq9gIUNSHr+QeSrIUWJymCZjl36ISlb3zdJUM59neOI7qKe+0m3zrrFLPkE/vOdHmT2pjC14hyPn98gE+LWbV5Ge3EVEdBjTp0/n4sWLNF6sZ1tTPldvXO41Aa6cq4Rm6muMivsAraX/wjBIhdGx/4dy7oC7thue+A76wYPQFXzDqPgPUM16DpWcAWikvcrYmE8wDFbFKEidKf6jGBP/IeOX/hPtiC8wEAzGMFgFQ4EyY+M+lMtoOddSfQ4dPoiVlRUWFhYYGxuzZs0aPDw8sLGxITQslEVB3iz0dEdPTw+pVMqFa2047dT5Q8dTy3qBSQFDmeo7DtNFY5kaMAZrtx+Z6zEFvZBBWDjOYVzsx6hkP4tm2mtMCRvK/IUzsHO1wtbRBjd3NwoL17B581ZEQgkioZTNm7bh6enJj7ZzsbKywsraiqDgIMrKdiGV1nUrwhUCXMEfQSHAb3GvRmydP1dWCJk8eQoHDhyQ+w1tX+TYsWNs2rQJBwcH6uvr5R7P40JRgt4zKErQ+w+tra34BXmwssxD4fl+QM938+nD7KpPkR3vj+SjNzzfXfPvHrRAsQLegwxPf5NJQZqoZdy9ijk69v8wClZHV/AtBoJBGIWoMSzx7TvEtmbaaxgGqTAy8b1+N3Ks23ytfI1NDXns2bOHkpISTv/ShGuZAfnVqWzZuoWLFy9y+HwdcVJ3Llxro6SkhNo6KbkHwhm64uUej0c5V4mhSW9gEDqISYFD0An/irFx/2BY6pt3ie/fUEIj7VVGxb2PYYgKxmGqGEX+wOTgoWjFfMrwlLc79pv8BuOW/hPtJZ8xMuE9hiTL/8HXuIK/sP+0mMDAQJkHf+fOncyYMYMdO3Zw6JwUz12TKRblMM1sGhEREdxsv4FvxaP571WynkU163lUM59HO+pzTAKHYuE1A+dAK6wCZ2AWOhrLkGkYRgxifNzH/BhijI2zNR6eC6mqqqGubi8ikZSaajE7dpTjF7AYC+t5WFtbY2Nrw/LlK24rOa+7U4CLFAJcwR9DIcBvca9RZLc3Y1uxooAJEyZQVVX11I7ZelRqa2vx8fGhtLSUK1euyD2enkYhwHuGxsZGRRO2fkJrayuBwb7s2S9SeL4fwPN9sqWBXfUpj5SP3vJ8d82/la+OwgPeg6hkP4NuxNeMj/nnHQJ6eMo7TF80gaEpb6Ka9XxHh+uEv6K79CtmBGhjvGQwGukvo5yrxLiYf6If+sOtkmb5n9PjRDlvAOML3sV2+zg8yiejU/gB6sueZ2zBO7iU6uFWZoh+0ccMXfEKk9d+jkf5ZCy3jmRk/p9Rzuv5BxS6Uf9lhu9E9EO/RzP91Yf+DFSznkcj42U0Ml5GPePlu0V7jlKvjS17ENSWPYf9di3W7stmy95CArdZkiYNpGRPPmvqU5i2/htU8gYwY8MPpFeGsv1gMRn7gphQ+EHPXQO5A1DJeg7NjFcYlvFnjMJUsfX8ESdPWxw8rNCK/jeaGa/xo+Ms7O3tiV66hGphDWJxLTXVImpqxKRkJWHnaIu1tTVeXt5s2bwNkVCKRNzRaE0sqr01N/x2FAJcwcOhEOAPibf3IiwtrSgvL1eI8D9IXV0djo6OxMfHc/78ebnH05MoBHjP0NjYiL29vdzjUPDotLa2EhYWRu2+yrs8xydbjnXj+d5C46l93Xicm/jphPjUE4i9AAAgAElEQVQuz3fLmRNIfiq6y4Pd2aTsLo9z8+5uPN+N1HXjwT59prmbuduibo/X0nqyW8/3iZajd3mwjx4XdXu8M62nHjkfHQ8MuvF8nz70EPlo6MbzXfm7+bdcNAFNRRf0HhQTSgxPeRuzoHEMT3qHUXF/Z0zcP5gaOAbt+H/evX3OAIYkv4FuxDdMXzwBw6gfmBj1DVpL/yWXkuSnFeVcJUbEv8c0v/Gopz2+MVsKHgzVzIHM9jXCxc0ZK485aCV9jE7kV1g4z8bO3obcvDxZc7WqqhpycnJxc3PD3z+AjRs23zWa+PYK2U6bqkKAK3hYFAL8Iej8pVuzppjAwEAKCwu5ePEi165d48qVK7S1tcn9ZrevcPbsWYKCgkhOTqa6urrfNGgLDQ0lOzsboVAoQyQSyej8+fb3u25z+7b32+5e++puu57cV2/Ev3nzZszNzSktLaW0tJSdO3eyc+dO2fedr5eWllJWVnbHdt19X1ZW1u12t++363YPe8ye3Nf94u+6r96If8eOHVRXVyMU1vz2OYmECEU1iETCLp9lDTXCGtm2paWluLi6EJZsSWCGIQFpBoRlmLOqMIdVRZmEZEwmMN2AoHRjkpf5sW5dMakrFxGYbkRAmj7hmbNZXpDGuvVFxC93ISjDkKB0QyIzLVhTXEBBcQ7RuVYEpOkTkGZAbI4ra9auImG5K0EZhgSk6ROWaU7+6myK1q4iLs+BwHRDAtMNiMiaz+qi5awuziE0azoBafoEphmRkOvBmuJVrCxKIThjEkHpBgSlTSZ3VRwFRbksybEkMN2AgDRD4nJdWVO8ivyiNIIzJ906l0mkrRBQXLyG7IJwgjM6Xg9JNyUrfwkFxTmEZk6/FbMhCXkerCkqoKA4k5DMKR3Hu5WPteuKOvKRZkRgugHhGbNZsTqN9Rt+y0dguiERmRYUFq0iuyCC4IxJBKTpE5JhStbKKNatLyZhuSsB6Qay/OevzmZNcT5xyxx/y+mtfKwsSkWQOY2ANH2C0kxIXR7M2nVruuR/fkf+i37L/1Sb4QxJkn8pbH9COWcAE+I/Zaa/LrM9jTH3NsZAMBjVzIH3/Xcaaa+gE/MF4+M/QS37/tsq6DnUsl5gbOw/mBowGq3Yf8k9HgUdmESr4RvjwpL4KBalODIx7ivMgydi42jJivzl1NXtRSgUsXHjJiorqykp2XzXWOKu3F41qxDgCh4WhQB/CMSiOoRCKZWVNeTnr8LExISYmBiSkpLw9vYmLi6eDRs2cOnSJbkLwb7ApUuXKC0tZeHChaxZs4aff/5Z7jE9KhkZGTg4OJCamkpqaippaWmkpaWRnp5OWlqa7LXO9++1Xec2KSkpd/y723mYfaWlpZGSkvJAx7zfNr0Vf0hICNOnT2fZsmUsW7aMvLw8cnNzycvLIy8vT/b67XS+10lubu49t7t9X91td/t7j7qvxxl/bm5uj8V/r30tW7YMR0cH7D2mEBHjT1x8DEFRjniGzsAr1Azf8HksiQ0hOjYCr9BZeISYsTDEDL8IWxISE4iI9sN+kSGugok4hYxnYfAM/AK9WBg4E1eBHs4h2rgIdFkc4oJ/kA8LQybjKtDDMWQ8LkFG+Ad54R1oiXuoEe7h+riETsA72AL/QF/cg01xFejjItDBJUSPRYGuLA50Y6HAFLdwfZwF43EPmYJfkBeeARa4CgxwEejgHKKFT4g1AUGL8QmZj1uoAc6CCTgGa+EbZIdvkD1uwUa4henjEqqDV4g5/kG++Abb4hrSsQ/HkHF4By/AL9ATj5AZuIfp4xKmg1uIIYuCXFgc4IFbsDGuoXo4hYzHPWQyAUHe+Abb4h5qhItgAo7B4/EKmo9fkBfuwaa4CfRwDZ2AW4gRfsEL8QteiLvAuCMfweM6chfkhWfwXNzDDHEP18dVoIdvsC3+gb64BU3FVaCHk0AL5+CJ+Ad5sCjICfdQE9zD9GX59w/0wTPQAleBPq4CHZwFWviGWOMX5MXCkMm4hep3fC5BRvgFeuATaIe7wBj3cH2cQ7XwDJlDYLA/HkGzZfl3CtFCz2wkKmF/fGa1gu5RzXmOsQkfor3kc3SivsI0cBQGkYPkHpeCO1HOVWJs3EcYhqgwNv7DHh/1peCPo5LzDPrBgzGP0iZgiQ+2rguw9Z6Pta0VUTGR7Nq1m4qKKnbvrqSsbBc1NeLfFeBdkbdGUdC3UAjwh0D2xOtW58OdO8tYu3Y9+fkFLF++kp07S/H09GT79u1yF4J9hatXr3L48GFcXFxYtmxZn394UVhYSEpKCufOnftdzp8//0Db9SQ9eczHGX9VVRX+/v5cunRJwRNAzNIolq2NoqHpCBX7VpK3az5ZZTPJLZ9Lxb4VHD5Wx5pqL7LKZpFVNpM11R4cOlbLoWO1FFS5kLPLnLwKc9ZLFvNT4z7K92SzrGI+eRXmrKhcgPBQIccaD1JU401exWzyKswpFDpztHEPkoObyK+yI6/CnGUVc9m5N5GfGg9QIg4nr2IOeRXmrKq248Cx3RxrPMR6UaDs9YIaJw41iBHWr2NFpRW5FebkVcyhfH8GDU1HqdpfwLKKeeRVdMQnOlTEvqO7WVOz8FYcsympFfBT036kh7awbPd82ba7DmRxrOkQO+qSyKuYS16FOSurLNlzdDtHGvZSVONFXsVscivMKRZ5cqSxjrrDpaystJLtY8eeeH5qOsBW6dLfYq52oO7INg7+JCG/0k62bYk0mGNNh6jcv5LllRbkVZizvPJHqutX0tB0pCMfu+eQW2FOfrUtB47t5tBPUlZXu8pyul6ymGNN9R35qOiMoyMfRxv3353/pr3sP1J5Vz6ONu2nbE8WebvnyuKQHN6Aw0IbBgW8Jveb7f6Icq4SyjkDUMl5Bt3orzCJ1JB7TAruRDPjVcwW6TAm9h9PRdO7voZK1nMMS3mDeQHGOLs7YOtqzXxvM4yiB2OdbIJzwhwC4j3xXupERWXV7wpweWsSBX0bhQB/WCR7kEr3IJV2dEKsqRFRWVlNRUUVVVU1bNq0hZCQEE6dOiVXIfjrr792y/3el2e858+fJykpiQULFtDU1NRnS9ILCwvJysqSexx9HYlEQmBgoNzjUNBBfHwc5eWl7G3YLGsOtkpkQc3h5d3Otb7XnOlTLY3U/rSOApH1rbFdlgiPrLjVpCxQtu26Wk+aTh3ods73idM/sftgKvnCH2+NxXLkQONOTp9pZsveUJlveY3EmcZT+x9qznfzqYNsqPOV7WNj3WKOnz5MfVM5q8U2soZrFYfSOXWm8YHnfB89IeLw8WpWCX9r2lZ2IIHW1hbER1c/0Nzzky0N3eb/9Jnj3eRjB02n6h94znfjyX3d5L++23w0nz50z7nn9r6m/BCoEOCPC+VbHbInBWoyMvFducfztKOcq8SwhLcx8RuB2eLxmPlOQHvJf1DNel7usSno5vPKHoBOyH+Z5zkV7bCv0BV8w/RFOgxLflv2eapkDmRC/H8oLlmDVLL3gQS4VLJX/tpEQZ9DIcAfFskeamv3yOYBikQShEIxNTUihEIxlZVVhIWFU1tbK7eb5V9//ZUbN25w8+ZN2tvbaW9v5+bNm1y/fv2O929/T94CvJPVq1fj6+vL5s2b+6QIX716tUKA9wAKAf5kkZCQwKqSpTLxVyi2Q3S0oNu51veaM9186hC1P62TCdmOmdkraDy5j+37olgp/JGVwnlsrFvE4eZq6ptK75ozfeL0T1QeypJ1Hy+SOLK3YTNNpw6wbV+4TChuqFvEsZN1DzXn++hx0W1icx5b9obeEt+lrJW6y85l98FUGk7ufeA53webd3Og6beZ2QUiS3YfTOXUmaY78rFabHvPuefHTtYh/WntXfnv6Lp+Zz72HNvEkePCB57zffSE+K78Hz0u5KcT0rvy0Xz60H3nnlv4DeGHAEUJ+mMTELlKaMV8ykxPfYYq5q3LFdXMgYyIe4+pXuMZs/QfqGYNvOe8dgVPBirZzzEh4ktGJP6lo6IkVwnVjBdQzrrTKqCZ8jpLV4ayp+7AHeJasQquoCdRCPCHpk4mvjuRSuuore0Q5lVV1cTGxtLc3CyXG+VOcQ1QWVlJfHw8sbGxrF27lsuXL3P9+nWuX78OQGpqKpGRkZSUlHDjxo0nQoRfvXqVPXv2EB0dTXh4eJ/rNL969Wr+P3vnHRbVlf7xnyXZJJvdmOxmN8mm76aYstnEWCiKvdEUEbuiYo8CgjQLSO+9945dwU40KpYZEZgZEMQCSAdLjL37+f0xMIJgS8AZ9Po8n2dm7j3c+865d3zO957zfd+kpCSlx9HRkclkuLm5KT0OATlh4aEErzO+L1hL06mqP/nEdabLawvJK1mvmPnelGeGrGwzdWcq2FsUqBCW2/JXcKrqCIXlu1vUma6pL0V0Ik4hNtMlFhRXZFFZV8zeYwGKGeAdBU6U1uQ1q439uDrfxysPNhObe48FUdUw890ovtfmzEZ8Ul5f+0nrfJfW5FFcmcVWmV1D2S65gK+uLyGvZEOz/sgv29Zqne/TtQVISjcp2jb2f/3Zqlb6Yx8l1blPXOe7uv5Ui/4vrc7lVPWRVvvjcXXPF7j0p7cgwNsNtdTO6AR9ySTnofRvAwGultoFteSuch5al1pAvvy/C+pJLzMy+DPG+PfEyFsDfb/vGOX1Q6t12gVUj0Ybx+PsAVpxf+Unhxns+SWLgvxj5MuKkEqOtki61nSJuvK1iUBHQxDgT4lE0lD/L0+qoFGIZ2UdYO/eLIKDQ5SWEb1RXG/btg1LS0tOnDhBQUEBtra2eHt7A3D37l1qamqYNm0aurq62Nvb8+uvv6qEAG/k/PnzrF69GhMTE4qKipQez5OyceNGEhISlB5HR0cqleLq6qr0OATkhIYFEbRuChvyFpBXupGq+pNPXGe6qu5kg/hepJg1lZVt5uy5eg4ej2Zdk+XXlXXFHK/c36LOdE19KfuLw5ss1bbgVFU29Wer2FPkp9ieIbXmdG0BReW/PHGd78aZ78Yl4/KZ3lOcqDqkmJ1emzOb7FMp1J2teKo636eqj5AhsVRsP1AcSd3Zygbx3bw/ymsLW9T5lj8w2MrGPFPW5c5R9H/92apW+6Oy7vhT1vm+3/9bpLZU1h1XzHw/2B9PUvd8vrMWvQQPeNsLhwah3CetE8PDP2a03w+oJ/+xut59419jutNojL20meYxEmN3PbSi/srgsHcx8O4hx+dHDHx7YuDbk9E+PzLGtyejvX/EwKcnoz1/wMCnB6O9e8i3+/yIgV9P+d/4/Mhobzm6vt9g4N2D0T6N7RraevdkQPRbaMa/gmb8K2jEv4Jm/KtoJrxK34RX6Jf4Cn0TXkEz4ZWWbeJfRTPxFfolyNGMf6V9Ep6ldGJQyHtMdh2OscdIpriPYIzvjwyM/Tv9Ev+MRvJLqKV0aTO/t1paJ9RTuqKe/BLqSS8JpeOUxFgPTRaa/oSjoxNHC4rJlxUhkxY+UoALIlzgaREE+FMiF+DSFgQHh6Curo6xsTE7d+5U2kD57t27lJWVYWZmRlZW1kOvw65duzAyMsLd3Z3Zs2dTWFioUgK8kcOHDzNv3jyysrI6xJL0nJwc7O3tO0SsqoxUKhVmwFWI0PBggtdPbyPP9zrqz1a1Umda/Mw939X1Jc/c8/1gf+ScWkNZjeyZer5rzpQ26//NUmsqGx6gPI3n+8H+sFw5Q0jC1kb0S/oz/WO7oRn/GgZ+PzDNRQedwO6M8erF8PCP2uQcxq56aMXLr5d+yDcYe2ozwbsfw8I+YkjEvxgS8R5DIt5jcONr5HuKbUPCG/fLXweH39/f2F4n8EsMfXo3P1a4/HV46CdMcx+BsedI+UMArxEYe43E2FvO9AaMvUZg7CnfN81rZEMb7eZtPLWZ4j0MIw9NxrprYOimwVgPTYw8NRjroY5Rw3v5Z02M3DUxdNPA0F1Dvs9DA33f/zIo+h8MjHybQZHy12lLR2O8fDRjvHuhE/Ql2kGfoxP0ZcP7L9AOlL/qBH2JduAX97c3bNNpeK/drP2XTY7V9G++RDfga6a6yfvD2HMkk12Hou/3P4ZEvUv/uG70j+vGgLg36R/XDa3YbvSPe5MBDWjFvYFG8kuop9xHI6X554eS/BLqKV1RS21I9JfSFY2Ul+QPflI73Setc/PPDe1bbnsUne8/ZHhMXE8c/xOgofiej2ZIxLuYWE/A3NwcG1sbxKIj5MuK5FWQmtT8bq0UmbL1iUDHQhDgT00BMql8GXpjIra8PClz5sxFTU2N2tpapQ6UAUQiEePGjaO2tpbbt29z9+5dRf/fu3ePGzdu4O/vz8yZM6moqMDY2JjNmzerpAC/ceMG2dnZuLm5sXPnTqUnt3sctbW1BAYGdvhs7spGIpHg4eGh9DgE5AkS3TxccQs0Z+v2DOI3OOGVPA6vZCN8U6axalMoW7avJ3TNIjyTxuKVbERAyhzSt6xiw9Y4/NKM8Uoxwit5PBGrbdm2I53kTV74pEzEI2ks3kmTSN7oS8b2NALSTBrajiM4dSFbtm0iNd0Pn5TJeCUb4ZMyiaQNnmzbmU7M+uV4pRjhmTQWn6RprE2PJWP7KoJXzcMrxQjvZCOC0xaRsW0ta7dEys+zf4bC811Zd5ys4hCleb435i0i59QaTlXnPFPPd0XdMcQnElifu6BBfNtwrGIvZTXSp/Z8P9gf1g6mDHD6mCFx77RgaNw7DIn9Z8Pnf7bapuW+R7SL/af8mI88VtP9jz7W/Tatt2uz+GPfpW/Sa4+dNZ3sPZhZzmOY6D6IKW7D0Q/6ltkOE5nqPhztiP8wPOZDhsd8wLDo9xke/QHDYx7OsOj3G9q932z7DJdRDIl8T+kPG9oCjeSX6R/zZnNi30QrthtaMd3oH/MmWjHd0Ip5E62YN+kffb/dgNi3GB30HWNDejI2pCeGwT9iGPQjBgE9GBryAcPCPmRo2IcMDfug4fVDhoR+wNDQhu2hcpq1C23SrnF7iPz9sIY2wxr+VnGs8PfpG/9nxXfS8f+K6Q6jGBvYk7HBPzI2uCG+oB8xDG58bcCvD3p+36IT8JUCvcCv0fHvjk6g/LNuk33aAfe36fp/xWifHuiEfo5u0FeM8umBvt936Ad8i3boZ+iEfoZOyGfohH0u/xz2Odqhn6Mb9jm6YV+gE/a5vE0D2qGfoxP6uaK9btjn6IbLt+mGfsEov+/Q9ftaHk/g/ZiavX9U/IHN49fx7/5Ex9L1/wrdQPk+3QfbBX6Frv83THPQZaH5fBYtWoipqSmJiSnIpIUK8Z2bI2s2291UhCtfnwh0JAQB/tQUIG1FgAcHhzJw4EClD5YBdu/eja6uLrW1tc084Y0CvLy8nMWLF5OUlMTVq1fx9vbGx8eHq1evKj3+h1FbW0tycjLW1tZUVlaqrDdcEOBtg1QqFQS4iiCVSrGwtMBuhSXW7mOxcB+OpccIbNzH4+Bkh72zBdbuBlh6jsDSfQQ2LlNwcLLCzm0yVp7aLPEcgZX7GJY7WWDvYoWNhyGW7iOwdB+OjetkVqy0ZrnLPKw8dFniMZIlHjosdZ6Nw8oV2LnMwNJ9JJYeI7B018bexRx7VwtsPAxZ4jkCS8+R2LhOwX6lHctc5rPEQ1exfbnLPFY6rmCZ22yWuGszzVQTay9dpGXpnK7NZ0+Rv0JA/nzUncq6E8/U8y0r20xZjeyZer5rzpQiPpGgWP6+SbKYYxV7OVl1+Hd5vpv2R2mNBFNHPUbY9sAg8AcMAnswOuAHDJriL38dE/gDBkE/NLSTbxsd+AMGAd8zJqAHBv7fy9sFNWn3kGMZNBxrdJNjGTQcS9HmIccaHdj0WN9jENjQruFYTx//D4+Nf4LHQHQDu6OW+mgBru/3HXOWTWKG/RgMffqgH/IN+qHfoh/6DaNCvkE/5Fv0Q75BL/hr9IO/btj2Dfqh8najQhs+N20T/E2Tdt+iF/Q1/RJfV7p4Fmgd7fDPGeuj9kRt1VK60D/2zWYMiHuT/jHdWmxX7G9oMyD2LYaFfciIiI8ZEf4pw8I/ZGD0Pxge/gkjIz9mRMTHDI/4iBGRnzAi4iNGRH7M8MiPGRn1MSMaXyM+YnjTdpGN+z5p4GNGRH3MyIhPGBrxLwbEvCWPI6712J4m/saHLX/kWP1j32Rg1NtMcdDGapklK1auwNTUlICAQKSSlgnYmuoCYQm6wO9BEOBPzf3Ea00FuEh0GHNzc8rKypQ6WL537x4ikQgjIyNqa2tbvQbZ2dlMnDiR/Px87t27x44dOzAxMeHcuXOKTOmqyKVLl9i1axfW1tYcPHhQJUW4IMDbBplMJghwFUEsFhMdH8b6Q3akHjIhTTSTzbkrOHk6n+MlEjYetiZNJN++Lc+ZE2USdkmCSTs0mzSRCRuyLcg/9QvFJbmsFZkp2u6UenC64iR5xTtZJzYnTWTCKtFs9h2N5HTFKbLyExuOMZNVojlITm7neGle8/NJnCmrKObIsS2sES0kVWRCmmg2B4oSKCs/hbhwPWmH5pAmmsmKcB2W2M2hsu44e4r87wvngpWU1ciaLTt/fj3fMazPXdAgqH/iZNVhxcz37/F8N/ZHaY2EbfnLWOCihZrLW/Klnq2gkfzyQ/c9LU98rKQ2atNG8esGfMXM5WMZEvXomefhwZ8yxq8nA6P/If/b1C4NS4K7yH3HKfL36g3v1Rs/pzZ5bdzXtF2TNoLHWHVRS+3MVFdthoZ+qPRYXhTU0jrRN/7PzHDXZ/mKZVhbW+Pm5s5hcU6rekAmLVSgfG0i0NFQigAvyC9Cmne0Q3L/SZccSV6DJzxXire3D3v37lXqYPnOnTtUVlZiaWnJ5s2buXv3Lnfu3OHChQtcuHCBW7dukZqaiqGhIcbGxkyfPp2pU6cyevRoxGKxSpUkexjZ2dksXryYdevWcfnyZaXH05RGAa7Kqwk6AoIAVx3EYjHuYbNZJTZpyDLuwOlaGdX1J1t4jmvPlJF9KrWZUCyq2E1FXWFzj3ORL/VnKymtyWvh+T5zrhppWUYLz3FlXXGL8505V82JqkNskTX1OEdTd7acgmae759w8lvI0hVW7DsW3GTptB2lNXkvnOdb7rk//Ic83xvzTDleeYDTtQXsbDiGpc9wNCzfV/pAWpXpG/c641y1mLZs9EPb9I/rhk7gl0xxGSFkJ3+BUEvrhHpyV0YGf8ZUtxHMtp3M4LDnwyKgLPrHvsXQ8A8bkhi23mZ4yCcMD/8QtdTODA/9mDHuvZlra0x0dDS2trZs3bq92VJzSV4B0ryjyCRypBLlaxOBjsezF+A3bylS+j8vNP4ww8MisLCw4MSJE0obLN+6dYu7d++yd+9eHBwc2Lx5M+np6Tg6OrJq1SouXbqEtbU1ERERXL9+nbt373Lu3DmWLVuGm5ub4iGJsgf9j6O6uhp3d3eio6NVKkt6bW0tAQEBwgz4H0QQ4KqDSCzCOXQGaSITtjfU+S6rkT7gOfajvLaQ7JP3xfdmqVVDXWtJC49zRW0RxysPPFDnO5r6s1XNPMcb8haRU7KOk1XiFudr1eNcHKXwLTet8y0p3YSblz1zLPQUAnJHwcoG8S14vn+X57sii/Lao+wqdFdsj0o3Rcv8P0ofdKsy6ild0Pf/L2M9NFrsU0vrRN/E1xjrrcY0Fx1GRvybPm2UYVtA9VFPeYnRfj8w3lMLQ7/eGPr3ZFDkP5UeV0dGK+4NJjuPwMC750PzLuj7f8tcm+mMCv2WYaEfYWIzkZ/MFmC5zBwzMzPWrFnXMOEmZDwXaDuevQDv8EvQWyJpmAk/eFBEZGQUFhYWZGVlKWUW9NatWwrfd0lJCZmZmezZs0eR5fzGjRtkZWVRWlrarL1UKuXAgQMdRoDfvHmTixcvsnbtWlxdXcnPz+f69etKj6m6uhpPT09BgP9BpFIp7u7uSo9D4CYikQiX0OlsybOX1/mublnnu7Q6r2F5c0NJqwbBerr2KDsf8DhX1BY1q9HdWOe77mxlC8+xpDSDk5VixTHue5yLKSpv6XGuPXMaaSt1vstqZLhHzGaqmXqD59tVsexc8Hz/Ps93SXUeOwucFH2XVRzMz3szUDf5D30ShVnb1lBP6coo3+8Z79qfIREtZzY1kv/EOM9+THYZyiSnYfSNe03pMQs8O0YHfI+Rlzr9koTr3laop3RhkucgpjrqoJbWiQExf8PQVROtuDfok/Z/DIj5O8NDP8XAtwdmSxdgEqjHRNeh/GQ+n0XmCzEzM8Pby5vDh48glRYgkeQLAlygTRAEeBsgkTT8KCUycnLy2LJlGw4OK5XqBW4U1o+itXbKHuw/LdeuXaOgoIAlS5Y8k+X/RUVFFBYWcuXKFaqqqlrst7GxISQkRCX96R0JmUwmlCFTEUSiQ/hFWVFaebTVOt/ltUUcOh6jmL3dLLWiuHI/FQ1Lxpt6nOvOVnC88kCLOt/1Z6vILVnfwnNcUXvsqTzOrdX5bvR8O0WPYpqZuuD5bkPPd2Pf7S0KpO5sOXmFezGw+pE+Ya8ofeCtikx0HcRkl2EMjnyXPq0kYVNL7Yx2yGcY2xswOOKdxyZqE+jYDIz6O/2j/4Zaahf6R7+F8QoDNIWHLm3KgOi/M89tIkOi3qVP2v+hGfsqU1boMN92BhM8+zMi5D/MWTGZwZHvMM5FC/sAaxx9V2BmuQjLpeZYLrFk2Yql7NmzF4lE1jDWFwS4wB9HEOBtQOMMuFQqR/4jlREWFsbChQv59ddflT6Ift6prKzEzs4OOzs7zp0712YC+Pr160ilUlasWMHs2bMZPXo0M2bMYOLEiYwYMYKMjAzOnz/PzZs3WbVqFfr6+ly6dEnp/dHRkclkuLq6Kj0OgZscEh0iKTmJ0oqjLTzHNfWlzZadp0sWU1i+i/Laoy08znVnK1qt811/tqqF51hSmkFF7bEn9jg/rM537ZlyRakxxyh9ZlkMo6Q6V/B8/w7Pt7w/Gj3fToo4fin0oejIEwQAACAASURBVLLuOCXVOaQdnMfEZWr0DnpV6QNvVUI9+SXGePZmkstQNB7hRVVL60T/+DcY56yFrt/XSo+71RhXdaLv6pfpt+aVR6K+qou87Zo/0W/NK2iufknpsT/zvkrrhHpKF+Q2AnkN7MFR7zDWXYNpbtrMdBjD9BUGTHIexowVBgyKeFvpMT9vDIx5m7nOExkS+Z488WBaJ/om/Jmx7mosd7XB3GMWC12NWeFmy3KnpUSmhJKXK2XfvgNs3pqBvZct9i7L8Q50Jy9PikSSj1QQ4AJtgCDA2wCJpIC8PJlCgDeKcKm0AGtrawICAqivr1f6QPpFwM3NDWdnZ3Jzc7l27dofPt6vv/6Kra0tnp6eXLx4scX+WbNm4erqytGjR5k+fTqrV69Weh88D0ilUkGAqwgikYiIOG825973Se8p8qe8tughnm/pE3q+Y1p4vuWe49Y83w/3OFfVn2rh+X6wzvfanNk4ho5jid1CiiuyFMcQPN9PV+f7dG1BM8/3L4U+lNceVfRH2iET5q0cQh/XbkofeKsKGskvM8rvf4z1Vkcj6WXUGzOWp3RWZCdXb8hOrpH0Jwx8fkQ/4BvUk1VTsI7O+JhAiSUJha6PxD17DpO3/5foAgcSCl0JkixBd9OLkVBMLa0TmomvoR3yGQZ+PzAw6h+opXZmSMS/GOfZl8Hh7yky0PdNeI0hEf9iYJQgvtuLyQEDmO1uyIQQdQZF/ZPx7lrYrLAkMimEhNUxrF6/hg3pGzhaUExebj75skIkkgJy8ySkrE7CzccFi2VmbEpPRyptTMKsfO0h0LERBHgbIF+CLq8Pfv/HmY9Eko9IdBg/vwACAgI4e/as0gfTzztXrlwhPT0dOzs71qxZ84dnwq9cuUJMTAwZGRmtHqugoICIiAiCgoJIS0tTuazsHRWpVCosQVcRxGIRbmGzWSWe1czzfagVz3d57dEWHueHeb4bZ75beL6rxE/scZYv4W7p+X6wznfmUVecPKwxtzZRCNYXyfNdUVdEZoHzH/J8l9ZImnm+9x4LpLLuOMcq7vfHmuw5LAuagLr7W0ofdKsKg2LexthFhwm+/TAK6sXYwF4YBvTEMKDp+56MDerFOD91xrtpoZXwF6XH3Roaq7vilTOfbTu3EhAQ0ILY2FiKiooICAggT5pL4flsxefffvsNJ/F0pX+H9kQtrRMayS8xJPJfTHQfjL7/fzH07Y2hVx9GB/yPia5D0EpUzWv7PDMq8L/Yuy5lw+Z1+K9yxTfJieAofzZsWs++fVlsykgnak0IYakBRCSGsDPzZ/bs2ceGDRtJT99MZEwklksscXBdhlicQ6MAf1RtcAGBxyEI8HahoUSZpACZtAjRoSNMm2qMRCJR+mD6ReDatWvU1NQwZcoUYmNjW525fppjrV27lrS0tIcm1bt48SJnz54VSo+1IRKJRMiCriKIxSJcw2eQJjbpUJ7v5nW+pXj422Fs1veF83xX1Z9U9Edbeb73HQui5kxZi/7YXxxJ+s5VDLX9ij4JQiK2Pmn/h3pqV/omvka/pD8/lhGhn2LsNIqhER+06hFXNv3WvEJ8oQu//fYbtbW1FBYWoqury7p166itreXMmTPs3r0bXV1dzM3NARSfa2tr8c9drPTv0J4MjPo7xitHM8tmMvqeP6CW2gWtuDeY6DIYncCv6Jso+LuVgV74l1i4zcMi2ATz0GnMDzVigl9fFlubY+NkwSz3MQxOfJuJHgMxt/mJmNhYfAO8WGJlyZLlZrj4r8RupRUrnFYQGRFNbo7sfjkyydFm7wUEnhRBgD8jXF090NbWoaysTCWydb8obNy4EQsLC0pKSn73bHhOTg5GRkacPHlS6d/nRUEqlQoCXEUQi8W4hJmwXeLcoTzf8tnb+3W+3WLHM81MXYU93/PZmLeQrfl2HK/c3yae79b6o6Q69495vot8qKo/0Wp/1NSfZvVOD7SXfUmfhC5KH3h3JLSi32Kmw1imOeqh5/tf1FJVs/+s9o/i3PVabt+7xZkzZ9DV1SUzM5Nbd282E9x6enpkZWW9MAJcLa0To/y/ZqrjSHT8v0Iz6cVORKi5+iUGrvsLWmteQW2V8h8maSa+0uKhllb8XxnrrsF45/5oJL1Mv8TXWWg7G8sVZsz0MGC+9QwmuA1i+srR2C61YZHpQpYvX8GuXXsVglsmLVSUIla2zhDoWAgCvJ3Jy81HJi0kOzuX4OBQHBwcOHz4sCDCnxGXL18mLS0NCwuL350lvVGAnzp1Sunf50VBJpMJZchUBLFYRHCMA6cqZB3K8/1gnW/HaD2MzTU5UByhcp7vzEJHjpQlcOrMHs5fOs2lyxc4XJLAxryF7D3ug6R8FecuVFNSncMvRd6ISiI4XBqLpGINNWdPIj6R2MLzXVV/skV/lFTn/jHPd5EP5bWFrfZHRV0R+44FE5oxGT3L7+gT+/BkYwL3UUvtgmbiq2iHfM5MZwNGB3yPeorq9l2/Na8w62d1pGf2NxPgB6q3NBPglpaWmJmZsWnTpudWgKuldaZ/fDeGxrzH0Jh/Yeykj57/t0qPq73Q2fQe9ocmslI0BbsDhgxa9wazflZjpWgKK0VTmLe7H4PXvYHpnqGESG3YXpZEYpE7i/YMoe+aPyk9/tZQT+6qyLcwMuQ/mC/7ieXOSxkW/T79El5HM/41xnv1JyomCjMzM8zMzQgPj+RItqTZzLcwAy7wtAgCvN0pbPiRypO0bdiwgYULF3L8+HGlD6xfFC5dusT+/fuxsrLi559/fuos5UePHsXS0pLq6mqlf5cXBZlMJsyAqwhisZj4xEj2Hg3vMJ7v1up8O0XrMW+JASXVeYhPJDwzz3dFbRGysi0P9XxnFjpyvGo/e/ftISAggPj4eI4fP87Fq7WcqNtFruygwkNbcf4I+3LWEBUTQUVFBQDnL5ex86hDC893a/3xRzzf+44FUVV/otX+KKnOVZwvYc90plj1o0/0y0ofXKs6GomvYOjbm3Fe/ZjsOZhhkR/QP/EN1NKUP2P4ODLL05oJ8NXFAc0EeG5uLpMnT2bJkiXPpQAfHv4xY3x7Mc6rL6MC/4d+yDdoh36OWopqrlxoC9afDONoUQEBAQFk54lIKvJgi2iN4v+nyssnST8VxbnrtRzOPkxERARhYWHErQvH97A5WmtUuzqCoYcG861nYLPSksFx/7y/PfwHUjcksXr1Wvz8/Fm6dBm/7N6nmPkWPOACvwdBgD8D5D/QfKSSfPbvFzF2rBFhYWFtkqVb4Mm4ceMGdXV1hISE4Ovr+1Sl4WQyGYsWLRIE+DNEWIKuOojFYjzCf2L14bkdyPPdss63g99MbJZaID6ZpPBJt7fnu7E/MqRLWvV8b5KYUVSVSWxcDLa2thQVFbF161YWL15MSUkJ9+7dabaE9+KlCyxdakdISAiXL18GoP7SMbbkW7fq+W7aH+3h+T5QHKkQ+43n23jYBpPFhvT2fV3pA2pVRyumGxNdhjA89BP6Jf65QwjvRh4nwGtra4mKikJfX/+5EuAaSS+jE/IF01eORs/vO/ol/lk+i5rSBbW05zvvQcE5cTOP/827N9j9y/3rDXDn3m22bduGpaUlJ06coKCgAFtbW1w8nUkq8lD6d3gYU1fqMddiJgst52LtZsqA5Dfok/Z/9Et4HWN3XYLj/cnLk3JYnIOfnz8hIWFCEjaBP4QgwJ8xkrwCdmzfhZ3dMmxt7EhKTOLKlStKH2S/KFy8eJGIiAisrKye2NN9/vx5lixZwoEDB5Qe/4uCVCoVlqCrCCKRCJfQ6aSJTDqU57tpnW/RiQSc3eyZt2TsM/N8t9YfB49HN6vzvavIhcKiAubOnUtmZiZwj18vnGflypV4eXk1EzTl5eUEBgaydOlS6urqgHucv1JKZuFKpXm+W57PllNVuQSEe6Bp/2KUnPojaCS/zHi3/syym8TAmI5VhupJBPj58+eZPHlyhxPg8vrdXZuhkfwnRgZ9hrGjPsbLDRgQ94bS43zWNBXgrXn8AcrKyjAzMyMrK4s79243G/9XXS5R3jVN7UyfhuuqmfhKQ332+/tn2BqhF/QNE1wGYOjTC/Xkl5hrYcJYd01MgvTIOrifvDwpebkyIiOjsbW1E4S3wB9CEODPmMYfbPbhPMSiHJYtW8H69esFT/gz5OrVq6xduxYHBweysrKeqHSYn58fYWFhSo/9RUEmkwllyFQEkegQTiHGbMxZ0qE83/fFt7zOt0foIqaZqT0Tz/fD+qOmvqxZne/jtZkcOHAAQ0ND+Qz3tSpKz+7H29eNKVOmNBM0QUFBjBo1ipiYGO7cucO5yyfZIrNSque7Zf9LKK2W4BO7kP6WHytdMKgyA2P/hm7gV8xYYciwsI8UdaE7Co8T4KcqjnPtxlXi4+PR19fvEAJcLaUzfePl2ehHe/2ITkB3tP2/RCegO2O91TH06oNW7BsqmaH+WdBUgLfm8QcQiUSMGzeO4vKjpBX78uuNegB+u3GWuKPO7RqfevLLDA/7GM3EV+mT1kmBZtIr6Pp9i3bQFxj69GH6MkPGePZq9rcD49+U3wNpnVBP7czwkE9YYr0YDz83/KO8OJydTW6uhNwcKT9n/oK1rY0gwAX+EIIAf8ZI8u6TmyPj559/Ydmy5YhEIi5evCgsS39GXL9+nWPHjmFtbc2qVase6wv38PBg586dSo/7RUEqleLq6qr0OATkAtwz3IyjpXs7lOd7bU7TOt8JOEcbMNVUjS0yW45VtK/nu7X+qKkvbVHn+9zF8mYzSFW/5iE6FYOntyu6urrNBM3EiROxtrbG2tqa2tpa6i4WskVmo3TPd9PzNd4fQRsnoj2rh9IFgyqiltaJwVHvMNlpBDohXzDWQ4PBke8qPa6nxStnAdevXyczM5PyytO4Zc9CemY/1dXVZGZmsqEokvRTUdTV1bF7925+u/wrS/bpKz3uh16XlC4YePfEyEMT7cAvGRH8bwZH/5NBUf9gUNQ/GRj9dod7SNLWNBXgrXn8m/5/tbswnaHr3+JI3W4Ajp4TM2Hb1+0a36CofzLPZiaTPAehFfdX+ia8io7f1xh49WS++WysV1iy1NmKRdZzmeKg0/pxUjuhG9gd9yAnMjI2IxZnIxKJkUrzFTPgCfFJWFtbCwJc4A8hCPBnjFx8N3hGJAVIJfls374TJydnnJ2dcXV1feokYQK/n8rKSvz9/fH29ubChQsPbefv78/atWuVHu+LglQqFWbAVQSRSERCUiynKvI7lOf7wTrfTlF6TDcfSHFFFlXt7Pl+sD9q6ktbrfN95cpviEQijIyMqK2t5bdr1fx6sRY/Pz9mzpzZbEC7Y8cOSktLMTIy4sCBA9zjLmculCrd8914vsomOQGiM6ega9KrXQfbHRG1tE4MDf2QSfYjmLpUDyNvDTSSX0JdRUuOPYr+a19j/u4BLD84kXm7tBiw9nV0Nr2H9f7RmO0dwYiN/2DI+jcx2zOc5QcnYrzjR/qtUc3SXH3j/sIkjyFMcRtG38TXXnih/TCaCvDWPP6A4v+z4vJC3LJncePONfnY/+4NdpxOadf41FO6MDjqHeb7TGCRkwnmXjOYbTuFCc6DmL1kMgtt5mHvYM9cu2nMtZ6Ott+X9Em5f63V0joxIuTfmDnMJStrPxKJDKkkH4lEhkQiT6acmytl48bNRERENys/JghxgadFEOAqREF+Ed7e3vj5+f3umtUCv4/GeuFFRUWt2gFKSkoUy+iUHeuLgEQiETzgKoJYLCYqIZCNR+4LZFX3fLdW59sxcjRL7H6iqu7UM/N8Zx0Loaa+TOH5lpcJW0JxxT4q645z8GQYJSUnMTU1Zd26ddy5c4eqqiqsra2JiIhoJsBra2u5fOUSzs5O+Pv7c/XqVe7cvUXe6TUKgfzsPd92lNZIWuQESBc58l2P7vQJV03BpSw0kl9ivIcWJsvHYWI98bnOmN1RUEvrhIF3Twx8f1R6LKrOgwL8QY8/QEVFBZaWlmzevJm7d+9y584dLly4wIULF9hWlvhM4tRIegWtmLeY6qKD1bLFOLs6sdjSHNNlC7CwXIypmSnm5uYsXLyAyc7DMfD5kQEJ3Rga9T4WduasXb8WSZ60xRi9UWTHJsaQtmo1ebn5QhZ0gd+NIMBVinxcXV2ZO3cu58+fV/rA+0Xixo0brFu3jlmzZrF///5WrQDh4eEEBAQoPdYXASELuuogFotxDZ9FmtikQ3m+m3qct8hscfQyx9rOnH1K9Hxvli7h6OmfKanOZXu+PelSM8rPHmHLli0sXbqU9PR0oqOjcXFxobq6uoUAP3e5hLWb4jA2NqakpAS4R8X5bDKki5Xn+W4lJ4A472f6D1ejT8xLShcNqoRaamd0g75ipr0hQyKFJHXKvRbyhx/qKS9h5KPBgOi/KT0mVedBAf6gx7/x3549e3BwcGDz5s2kp6fj6OhISloyC38Z/Ezj1Qv4lmkOevxkOY8F1rNwcFyBo4s9S5cuxd/fHxcXVzy9PXHzcsEpwgY3Xyc2ZKwnNzcPqVTW6jj9SLaEoKBgdv28p5nwFgS4wNMiCHAVIjdHyrx589i5c6eQlE1J5ObmkpycTGpqKhcvXmy279ixY5iYmAjX5hkgZEFXHcRiES5hM0gTm3Qgz3dzj/Oxin24e61ktoWOUj3fxRX7KKnOVRxjfe48csvSuHTpN44fP05mpjwpW21tLXfv3uHGjetUVpeTmZnJ1atXKT93mKOnDpCVlUV9vTy50ZlLxzl4IkKpnu+m/VFWk0+mKI7RczSVLhhUDbXUzugEfoWxix7947spPZ4XEbXUzgyP/AhDLzX0w7ozOvB7JngMRDNJtWtUqwI7TqcoPP5Xr15la2k8JyqK2L17N1evXuXa7ctkVaVz/fYVSkpKyMzMZM+ePRQUythyMp6+q19+ttc6rRNDIt5nVMB3DA3+gAWm81lk/hNmZmbs2rWbffv2c/CgiH379pOVdYA9e/YhlcpLBsu5Pz7P2neIrVu3ExwdgIu3EwcPiIUZcIE/hCDAVQlpAX5+/sybN489e/aQmZmp9MH3i8jZs2dZt24d69at47ffflNsv379OvPnzxcS5T0DBAGuOjQK8EyZZ4fyfDf1OFfVncIz2oRpZhpK9XxX1h1v2R9nSimu3IusYi1nL53k5u0rXLhSw8WLvyE6Ec+Bk8Ecr9vJ0eoMTtcWUH3mFEXV2zle9zPFdTs5UprM6doCpXq+G/uj9kw5Bad3Er9rNgbzeytdMKgaammd0Ip9gylOIxkR+rHS43kR6ZfwOkaemgwP+hTtoM8YFvIRWvF/fSY12Ed592DGsrHMtB+LsecIpnk3MpxpniPR9/2e4UGfMizoE0aE/JuRIf9meMgnDAv5hOHBnzAs+BNGhHxK/7g3lFIzXj/9A6LyHVhdHIBPzkKGrH+TxXu1STnmzeriABb+Mpih69/Edv8YUo/5sro4gIRCN8z3jGTo+rfaPT715Jfom/has21qaZ1RS+vMdIdRzF04h0VmiwgICODIkVy52JYWIJUUIMnLRyopQCYtRCopVIjqjIwt+Pr5s2zZclzdXHENcGLNprVIpfJxuyDABX4vggBXISR5BeTmSIiNjWfChImMHm2Ao6Mj1dXVSh+Ev4jExcVhYmJCWVkZ165dQyKRMGfOHGEG/Bkgk8nw9PRUehwCNxGJRQTG2FNZXdqhPN+NHufGOt9O0fpMM9No8HxLlOL5ftL+qDlTysHjMQ1t56hQne/WPd8P9kd05hQMFvRRuthSNdTSOjEo8h9MddBjotuzXY4rIGdY5Ifo+3+HekrXdrvG8rrhL6Hv/T8muGlhbD8KE9tJTLMfxZjg7xke/G/6xf4Vrfi/0Dfudfol/IUBcW8yPkCDcYFqjA9SZ3xwE5p8nhCgibG7NsYeukxzHYmx20iM3bWZ6TgGrbg36Jv0WodM6tcWjHVVx3jFaPrHdlM8oBgS8S9mW01jvukcFi1axOLFi8lI3yIX3tIC8nJlTcbgcrL2HSIjfSuOTo6sWGFPcHAwW7dsV7STi3TlawaBjo0gwFWIpk/QRIeOcCRbQnBwGDt27FD6IPxFZdu2bYSEhLB161aGDh1KRESE0mN6ERBmwFUHkUhEUnIiBSW/dBjPd6PHuarulMLz7Ritx2yLkQ2e7/3t4vmuO1tJ9qnUh3q+n6Q/KuqOIT6RwPrcBQ0CXsXqfD9BHfjYn2egO0eYAW+KVvxfGRT5DuPctDD06c3I8E+VHtOLyPCoD9EO/ayNa3l3on9sN4ZEvMfIiE8Z492L8S4DmOQ0nNF+PzA86gM0H5iZ/SOoJXdFM+kVNBL/hEbin+gb/2emOeoy1luNSa5D0Q/6BvXU9nnAoMpoJf6ZWfbjmOo6Ep2AL+mb+Bqaia8w0WkIE1cMx8zMjKDAILZs2c6GDelkH5YgFuUoZrBzjkhZt3YD7p7uePt6sWrVasSiI0rXBgLPJ4IAVyEal7I0/ezj48euXbuUPgh/kSkuLsba2pru3btz7NgxpcfzIiCUIVMdRCIRQTEr2ZhjoRCbqu75Lq5sWefbMXQ8VraLOFaxr1083/L+2KRYut6a5/tx/VFzphTxiQTFMTZJFqtkne/H9cf6XzzQmdn+HvARG/7BuC1fYLD5UzRXywWHxqqu6G16n3FbvmjGqIyPlCYM+sX/hTGuGozx7MNo7x4MiHqb/tF/Y0DM3+gf/VYzBjTQP/pvDZ9btukf/VaTv/3bQ9vcb9ewP+pvDA37gNEB3zMmsAeGQT8qGBv8I4ZBPRgT2IMxgT8yJqiBJu1GBXzHgOi3FedtGcuj42/W7iHx3//7VuJ/yLHuIz9W8+M1b6cX9DWjfX9gQNTfH3usR8XfyPDQTxnro4a+9/fo+/wP7dD/MDL032j7f4lm4rPxlauldkY7+DNGhvybgdFvM9ZbnZHB/1G6IH7WqKV2Znj4h5i6zWSlqz1TXEag5/8tM5YaschyAZGRUSQkJuDk4YCltQWrV63B19eXsLAI9u09QIB/II6OTqxes5ZDBw8rXRMIPN8IAlyFaCrAZVK5B8XaypqysjKlD8JfZG7cuEFBQQE6OjpcvnxZ6fG8CMhkMlxdXZUeh8BNDokO4Rw6kzSxSYfxfFe3Uufb0c0Wc+tZ7eL5bq0/iiuyWvd8P6I/Dh6PYX3ugoZj/MTJqsMqWef70f0RzX7xDgzmDmjXwfacXX2pv1rBues1nL1WzfqToWiufgmPI3OpvlLKues1zThzrYp1J4LRWvPsk22ppXSl/4TvMZw5AFMXPSzdJ7DS2xZbz7ksctVlkasupu66rPA1w9HXFkv3CSxy1cHUTRcL9/E4+Fjj4GONqdsoTN10MXXTxcpzKs7+9th6zZH/vasupq76LPWaz0pfWyzcjTB1kx/bwn0Cjr5LWeltxQJ7fXSnqTEw+B8MiHuTgfHdGBDbjQEx8teB8d0atr3JgJg3GRD7JgPj32RAXDdG+n/BGM8+jPHqjYFHTww9ezPGszdjvOQYevVpeG347NmbMR69GOMp32fg1di2T7P2Yzx6YejZGwPPXs32TXIcxmSXYYpjGnj0lJ/Ps3fzY3k2OZZnL8Z49MLAs1eTc/ZpaNeL8W79Ge/a/5Hxj3mS+D17YeTWl1nWk9EN+BqNpD+hntwVtdRO8uXPbTrD/iTis5Pi3P3j38B4xSg0El68MoBqqZ0ZE/E9Nt4/4eCyDCsnU9w8nbGwXMwCz0kstjLnJ4t5WFovxtzSHFOLn7Cxs8bOzo6lS5dx8MBhwc8t8EwQBLgK8eCPPjkpDSMjIy5cuKD0QfiLztWrV5k4cSJnz55VeiwvAlKpVBDgKoJIdAjn0OmsEs/uAJ7vgwrPt6LOd4EDJdU5eAQuYaqZZpt7vtuiPzq657vxu+w7FkJF7TE27ndBf277LUHXWN2VgrOHqK6uRldXF11dXSoqKpixszd7KzcSEBCArq4u06dPZ9q0aZiZmVFQUMCtuzeJKViJxqpn45FV8/krvWz/Ru+YrvRe2Y3BBt+xQbyUExWHyTu5udn9n3cqg4rqU+wtDFJs3yKz5UTFEU5VSNkstVH0/+6j3lRUn0JWsoP1ufMbjrGA7BOrOF1VzO6jPor7f3u+PScrczldVcRmqQ2rs2exyHEYvSf9B7VE1V6mrBv4FXrh3ZWScOyR1zWlC0OD32Xm0nEY+P6IugrWcx8W8ilj3Huhltq5QZx3vi/SGx8SqECc7YVW/BsMC/kEI4++zF8yizmLpzPDajwmduMx8OnJjGWGmFrOx8LSAlsbWzw8PMnNab30mIBAeyAIcBWi0YfSSF5uPl6e3qxevUZI/KVkzp8/j7m5OfHx8UqP5UVAWIKuOohEh3ALm01WYaTKe76r60vIalLne3u+A8crDyAr24xrzFimmqm3qee7LfrjefB8N/ZHRV0xWcdCiP15GqPmtZ8An5nZh19v1LNhwwYMDQ0xNDRk/fr1/Fy+qpkAB7h8+TIuLi6Ym5sDIDmThcHm9vZfd6JP0KtoTfkfakO/Yficb5hkqkH8dguKK/YjfeL7v/X+P11bgKxsq0J8p0sWk1e6scX9vyPfgZNVhymtzmt2P2aInRg7YwS9fV5XulB6FEPDP2BMQA/UUjsrPZZG+ia+yijv75luNxbd4O5Kj+dh99/I0P8w2W0I2sFfoBPyBbqhX6Ib+jk6oV+gG/IlQyPeZ3DUuwyOfIfBke8wKPIdBke9I98W9a78fbT8ff+4bqilqc41aA3NpNZn+wdFv4128OfoBH6Jrt83DAv/EL3Ab5jnMokltha4uLuQnr6lIQu68nWAwIuDIMBVjKZ1BfNy8wkICCY+PoEbN24ofSD+olNTU8P06dPZunUrV65cUXo8zzMSiQQPDw+lxyEgz4IeGe9NZXVZh/J878hfyamqHKSl8vM5RuthbN4X0Yk4as60lef7j/XH8+L5Fp+QX5fGrl4I4wAAIABJREFU/o/eOQX9eb3abbAdU7CS23dvYmpqio2NDXZ2dixatIgLN85w9Jy4mQAHmn0uPJfN+K1fta8gSOzKj+M+peewL5m8UIOQ9Ilk5KzgREU20tKMJ77/W+v/07UFDbkGTO8L+NL0BqtC8/u/rEZKaY2kxf0oztuFwWzVz8LeN/E1jHw0UE9WnZn6YZEfMN5diyGR7yk9lofTicFxbzMi6qNW0Q7/DN2Ar9EJ7I52wJdo+3+JdkB3dAJbouv/FWM91TEI/p4+KvIgZFDUPxkW/hH9Y95ELbUT6qmdGe88iDE+9//PUUvtjEbiKwyOeI+JzoMxsZnEXGtjptnrMcd2GmZWC7GyWsLmLVvIzZUilQjLzgWeLYIAVzEeFOAx0bEEBAQI3mMVobi4mAULFrBhwwahHng7IpVKBQGuIojFYpKTkxEfS+tQnu+KumMNy8vl53OM0mORzQTqzlSQV9r2nu/f0x/Ph+c7hvLawmb9n5hpivYstXYZfOtseg9RzXZOnjzJ2LFjycjIYMuWLRgZGXHixAlu37vVTHDX19djZ2eHvb09AJnlaWiufqldBULv5X/jyx7v89+en7IsSEd+P9YWIWtyPz7u/n9YnXVZ2VY25pmyLncOG/IWkFe6kar6k63e/1V1J1rcj9X1J9mXl8yo2epKF1KPQzPxVSZ5DGZQ/N+VHkujqNPx/xrtkM879BJueam0LgrUFO+7NtneVfGqFf8G4z37McGjffM6PCmGXmrMt5qFsaM+Gild0Ux8lXGumsxfPIfJLiOY4anHfJ8JWHst4ifr2Sw0+4kFPy1gkekiTM1MMTM3w9TUjK1btyOVypBI5DXAlT3+F3ixEAS4CvHgEvTcHBlbt+wgNDScS5cuKX0gLiCnqKgIV1dX6uvrlR7L84pMJusQZchu3brFnTt3uH37Nrdu3VJ8btzW+L6RpvsbUfZ3eBxisRj/aFtWH57XMTzf+Q6UVOc+cL6fcPRZgJ2dDbLSrYLnuy0933XFzfp/e74DkSleDJjco+2Fw6pOLNozlLPXqklKSmLSpEmUlJRQVlbGlClTWLNmDUAzD/i4ceNYtGgRv/76K3fu3SbpmGf7CoSUzqjN/5BeWt3prdUdv8S5nKrKQVa6tcX9X3e24on7v/ZMOYXlu5p5vnNOrWn1/i+rkVJVd6LF/Vh3pgJZ2VZCN85g4OT/Kl1IPQ715K4YBHzP0Nh3VULwqqV1Qjv4c6a56jAo+h9oJr2qUsvj25txHv0Y49ObvgmvK/V66Pn/l4VWs5lra8yA6L9j4N2DBabzWLhwIebm5ixdYYevry8urq44uzvh5u2Ko4sjNjY2mJubY2FhwaaNGQ15lwqEpGsCSkEQ4CpEo/CWSuQz4TlHpDg4OLJ+/Xp+++03pQ/EBeRcuHABf39/tm3bpvRYnldkMlmHmAG/fv06u3fvpri4mFu3bnHt2jV2795NdXU1gGL/7t27uXbtGgC1tbWKbYDKi3CxWIRL6AzSRCYKz/GpqmyV9HzvaOL5bno+SWk6vgHuTDY2wDNhEnG/TLvv+a46Ini+/6Dn+0HPcUi0F32XftDmA+++q/9EVL49N27cwMLCgvHjx7Nt2zZ2797NpEmTMDc358aNGwoBfufOHX7++WcWLFhAXl4et+7eILrAoX1nwJM708/uA0YZ98Qvfj7HyrOQlj47z/epqmxKayQt7sequpOKnAdOUYZoWSmvLNuTopbWiZHh/2ZkxL9VQoD3SZPPgg+N/ADDgF5Mc9RmeNjHqKeozhL5dv3uKZ0ZGfYfxnpp0D/2TaXFoe/3P+bbmLDIcj7T7PVZaDcbb28fgoNDSEtNY//+Q81WkjZyYL+Y0LAwYuPiOJItaTbhpezxv8CLhyDAVYgHZ78leQUkJ6USGBhEZGQktbW1Sh+MC8jJz89n7ty5So/jcdy6dYvbt28rZmgbtzXd/iDKjvnmzY4jwM+cOYOuri6WlpZcuHBB8TkzMxNA8VlXV5fc3Fxu377NmjVrFNs6ggAXiUU4h85g9eF5SMsyOF1bwO5Cb5X0fN8XrPdrlksa/LHr97pi5jwE48V9WbB8GNlFGymtlrJT8Hz/Yc93M89xtQTvmAVoOrzb5gPv4Rv+TtH5bIqKipg0aRIhISFkZmaSmZlJaGgoEydOpLCwsEUSNi8vLxYsWMCVK1coOn+ECdu+bkeB0Inetm8zcmJPTlRkIyvbTIZUuZ7v8tpC8krWK45hH2pAX9v3lS7onuiah3+Mnv+3qKlYpnH15K4MD/uIsZ7q6AR98cLMhKuldEE7/D+M89VEL/gbpcSgF/gNCxbPwdRsEU4uTqxdu57swznk5kiR5N0X3vfH1kfJy5WPrQ8eOoxYnIMk76ggwAWUiiDAVYymGdAbXw8dFBMWFoaVlRV79+5l9erVeHp64ufnh7e3NyEhIezevRupVKr0wfqLwpkzZ5g4cSLp6elKj+VR3Lt3r9nv7+bNm9y+ffuRv1FVEOFSqbRDLEFvFNj6+vrs2rXroQJ87NixrFq1imvXrhEUFMTo0aM7jgAXiXANNUFycju1ZyrYU+TH+tx5rM2ZzWaprWp5vls5X82Z0xw6HsP63PmsPjyLNQfNWGxnjLbu8GYe21+KvDlzroojBbvwTpxG2qGGuufF0dSdqRQ834/wfD/oOV4ZPoa+Du+0+cBbP+ND7ty7zapVqzAwMKDoVAGhMlvyzx6kvLyc0aNHk5qaqhDgt+7epPjXPHZl7WD8+PHExsZy595tVoqmtJ9ASO2M2rwPyNi64anu//byfFfVnWwQ3/KHPqvF85llpY26/1+ULuaehIHRf0fP71vUk9vXt/97UEvrRP+YN5ngMoip7sOZ4jUUA/8f0Uj6k9Jja0/U07rQL+F1JrkNQS/g22d2Xo2kV5iyQpe55jOxtLYgLW0VBw6IycuVtbBwNhXVTcV28233UfbYX+DF42n+CQK8nWkqvJsuncnNkZKXJ2P5cnuiomJISkomK+sAOTkSDh8+wvr1G4mIiMLKyhpLyyWkpqZiY2NDamoagYGBTJo0ieTkZMrLy/n111+VPqB/Hrhx4wZisRhra2tsbW05deqUymWqv337dos6uY2+49jYWKZPn66ok2tgYIChoaHKCEKZTNYhypA1CuzJkyczZ84cqqqqWhXgixcvxt7engsXLrBy5UpMTEw6kAA/RGxiOBXVp9hd6KPwLWdIramoO6ainm/5+c6cqyH7ZKrigUG6xIKjp3dRXHqERcv1GKz3DbG7pjHddCBDhw1m2UpzrNwN6DvsS0YY/RfPqLlU1ZQJnu9HeL5b8xzbh46mXzsI8BEb/0HR+Wx+vVHPrzfq2VGWTJ+0/8MqS5+KS8cV2xspu1jE/N0DSCv249z1Wn69Uc/Rc2JmZLZDibTkTvSO60Kv8K58b/wuzgELn/D+b1/P94N17rNkCVg5mKIW3XrZJlVDK64b+j7/U2lRq5HSlX7xr9E/7q+M8emJbvBXL8SMeN+k1xjvNpCRof9p11roGikvMTT8AxaZLsTW1pbExCSys3OQSOR1u2XSQmTSQmFGW6BDIQhwFUIutmXk5siaCfGmYly+vOZ+xkb5PpmC7MO5bNm8nfRNW1i3diNr12xkx45dxMcl4u3tjZeXF9nZ2Vy4cEHpA/vngUuXLrFmzRpsbGzYsmWLSonwu3fvtqiTe+/ePe7cudPsN1lWVoalpSXp6ekqIwilUikuLi5Kj+NxNArs6OhoZsyYQURERKsCPCgoiMmTJ3Ps2DGsrKywsbHpQAJcRExCCJkyL4WA3FHgxOnaApX1fEvL0qk9U95MfG+WWlFYvouyWhmZR11Ye2QOVl7amNlNYrHlIlZ6LcLaW5tR034gYM1kQhJs+f7774hIdlIsaRc83y093615ju2DJtJvZfuUaRq87g3Gb+3O+K3d0VrzqmK77qZ/KbY3orvpX3KhsPpPGG7+jPFbu6OzqR3iSu1EzyV/p8/Ef/O/Pt35yXYMKQdmPcH9/2w83/fvpbWcKCnA0mEW6tGqK2ibopbWCUP/3vSP66b0WJ6EQbH/YKyvGn0T/qz0WNqfTvRNehUDvx4Y+PVAI7Ht76l+CX9mvGdfFpjNw88vgJ07dpGnGAcfpTGJWqPolkkLlT6WFxB4EgQBrkK0toSm+ZKZxm1Hm7w+bPnMg/8JFSCRSFm7dh0BAYFERkZx+vRppQ/unweuXbtGdnY2xsbGVFVVKT2emzflPu979+61qJMLKLJz37t3jxs3bhAXF8eKFSu4ePEid+/eVXjFlYlUKsXV1VXpcTyOpkvOY2NjGTduXKsCPD09nRkzZuDi4oKHhwdeXl4dSoB7hC9glfi++C6tyWvmC1Ydz7f8fFX1pzh0PFYhvrdIbSmuyOL0Ax7b3YU+lFYVIDu1kwzJErmAyfmJwycTqag5ib3vNPSn9CBhn3GD5zudk5UPer79qKwrbun5PtHg+T6Z+Hx7vlt4jv3wCl2Bpr0q10luI1I7oZbUhT4u3eir/y1mS2ez0m82yfvuz3xLStMpq5Ep1fPdWOe+/mwVWw+GYmSpRp+YjpM4TC+0O4Oj2j6nQHugntIFQ/+ejPH/EbVU1Ugc1+7fOekl9AK/YZx7PzTbUIRrJL/MRMdBmFr8RFJSCkeypUglhU1Wi7ZcWi4g0FEQBLgK8mgfy30/y/22T3PMfI5kS/Dx8cfCwlLpg/vngaqqKpydnTEzM+Pq1atKj+fmzZvcuXOn1Tq5J0+eVIhsgMLCQqZOncqePXtURnzfvNnxPOCZmZlcvXqV8ePHtyrAMzMzWbp0KWPGjCE2NrZZkqiOIMBdQqeTJjIhQ2rN6doCisp/UVnPd+2Z8gbxPV8x811cuZ+Kp/A419SXkXUsjOid0/jiu38xaNR/cfZegpvHShxDJrNKPLuJx7aEovLmnm/RiURq6io4eDxG8V3a0vNdXX+KzALnZuJbmZ7vpp7jytoThMY7o9kOS9BVjV5+r/HfIR/TY9AXbMxYx35ZGmuz5z/R/f+sPN+Nde7Pnqvn4PEYwjdPRde2O73jVSup2aMYFv4R2kFfKD2OJ0Uj5WWmueqgFf+G0mN5VqindmFY5IdMchvMkMi2eVhi5KrFIvOfSE1d1UJkP+nYV0BAVREEeAflYbPjje8bl7A33d+YFbJxu4nJLJKSkrh48SLXr19X+kC/I3H9+nXOnz+PVCrF3t6eVatWcfnyZaXH1cjdu3cfWSe3cfbb1NQUNzc3Ll26pMiOrgoiXCqVdqgs6I2Ce/369ejp6bUqwNeuXYuRkRFZWVkdSoCLxSJcw2eyMWdJB/R8L6awfNdTeZxr6ssQnYhjfe48VmfPYkWQAYOHaTJoqAajJvdEffDn9B3WHRPzkfyyN5MNm5OZbjqEFSG6rDk8h6xjEezeu4OQJGtifp5G/C/GBG+cwiHJtjbwfLfsj92FXkr3fD9YZ9o5clK7JGFTNdR8X+erXv/mX++/i1uQ+RPe/8/W851bso76s1WKHAQh6RPQtvuiQwnwgdF/Z7yfRofyVRv69GG8rwbqqc+unwet+yvme0fyS8U6Sn4rYPXxACZs+5q+a/6E+qrOaG98B/cjczl6TkzRuSPEHXVR7G+rGAZHv8MUlxEMiHsLtd/x3fvHvMVk5+EMjXoPMzMzIsKjhFlugecSQYB3MPb8sp+NGzI4LM5VeMWlkvsCPDV1DRnp29i39yAH9ouRSo6SmyMj+3Bes7Z5ufmsXrWOxYstSUhIYOfOnRQWFnLu3DlBjD+G69evIxKJcHJywt7enoyMDJUS37dv335sndxbt26RnJzMlClTyMvLa/YbvXPnjtJFeEcR4BcvXsTX15ejR49y584dLl68SEhICAUFBQDN9p84cYLQ0FCqqqrIzMzE19e3gwhwMX5RNpwsl3RIz/fTeJxr6ss4fCJJMROdIV1CfulOjpWJ2Cpdztqc2STunYmd23RMzX7CaOpQppn2w9R5CDMstLBwMiQqNhijKcP/n73zDovyTPf/mpzsZts5u2fP7p7sb+vJluxuks2mioo1McVgb4iKKEXsirGjWFEUFAUL0quiYsECKGBD6lSG3oZhmAaoiF3j5/cHzEjTiIAD+Oa6PhfOOy/vPHPPk+H5vs/9vW9mrhjEJOc+OC7+is+HDWDo55+22/PdWjwK1alm93w39xy77R2N5drukTLcHvrN/QMfDXybL8Z8zNaI8V3Q830Yjb7UVIPgUJYjmwLHMWD5b+kd3n3ErEXkK9h6fPFCxWy750b461hvHszXvm89lxBtK1/E/JITJQHUXK8mKyuLpKQkzp8/j6ggDfc0JxYkf4nYcIHa2lrT8xkZGSjKxLilTqHfwY6qMt+Lz/zfwNrLkuE736ZPWNuu2y/kR0xbO5zZy+3ZuHFjk37d5l5/Cwh0JIIA70Z8s3gZ02ztsLTsj59fAHFnzhEQEMTcufMJDgpFlCXDwcEJl0WL8fXdw/LlK9ns7sFqVzcWLnAh5XI60QePcOL4aZMYz8qUEBsbS0REBDt27GDdunUEBgYSHx/P8ePHOXnyJCdPniQ2NpaEhASzi4GuwI0bN9i+fTuxsbFdxvNt5P79+zx8+JC8vLyn9smVSqXY2tri7+9vSkc3/tcVUtG7Swq6sZ+68aaFMf6t9Vc3HjdWom/8e+Z+H08jLS2N0PBgpMXx3cfz3SBY2+Jx1uhLSS0MMonv4xIX8lUXKKkUtfA4KytzkBUncODyPMJTpnNY5MxFRRALFs1jyszP2BwylgPpDkRcnMNF0VF27dvAvz/+GwczHAhMnPpcnu/W4lGqEXcBz3dLz7HbnrFYdlIRti5D6Kt8MvP39J/wDqt8hhOd+bjvvLn7fDf2fDfuO39UtJDtgcvpu/FX5o9fG7CIfIUxnh8z2P+XZh9LWxgU/HNstnzKUL/fYhHVuX7w1SmTuHPnDiEhIXh7exMXF8fu3btZtmwZqdKLaG8quXXrFn5+fgQFBZnWBBs3buSs7DjDjnZsxkr/kJ8w3rMfI73fa5MIt4h4lckbPmfewnmcOnXG7OtuAYHOQhDg3Qgvzx347Qtg9uy5ODk5Y2nZn3Xr1mFtPYn58xawYcMmzpw5y7Klyzh16hSHDx/G0tKS0aPHMHOmMykp6Tg4OLFq5WpSr2QiEWcjkyqQSKSIssRcSblCYmISx44dx9fXl9DQUE6dOk1s7ElOnIjFw2MrmzdvRqPRmF0UmIvbt29z6tQpFixY0CXjYBSAxj655eXlfPvttzx8+BCVSmXqk7t7926GDx+OjY0N9vb2JrqKAJfJZHh4eJg9ngL1AnxXwFpiMhf2YM93KZfy9zZpV1aszqBCm9+Kx7aYnPIk026xMR46g5oE8U5CL0xvEGNzKa7MoEwj5WjqSkZN/ZDBVv/kU6sPOBl3yOT5dg8ZTe/Bf2aT15Iner7VjeJxMN2BiCQXytQ5bfB8S1uNh9agIl/1dM93dIYDu6IdKCyVtu751hUiauY5XrNjBn1X91ABHtGLTxb/in8O/gPvfvQm6wJGEX5pesN8PNmQst8VPN+6Fn3n81VX8A/dRb+N/2P+OLaRkdv/xWd7fm/2cbQFi6hefLn3/xi99eNO72PuJVpAVVUVY8aM4cyZMzx69Ijbt2+j0+m4c+cOADExMaxcuZLKykoePXrEzZs3MRgM3Ll7h6WXRnf4mPqGf5+vff/KJPdPsQz7YZPnPm/4LPuF/JB+IT9qiNcrfLX7TWYum4brWlfkspxWLZUCAj0BQYB3UzIzJIwfNwFHRyeSkpLYsmULCxYsJDU1A//9AaxZ44aPz258ffdw+VIaGenidr+mKEuGi4sLR48eNbsoMBcqlYopU6YgEonMPpYncf/+fb799tsWYtpY+fy7ePDggdnfQ3fZAX8ZSEtLZeOe6USl2vc4z/fFZp7v+jZh35CvukCFrqDdfb7VukListdxKMuRgxmOeB+w5+NP3mfr3nmEJjswY4klX479kDWb5/NJ7484etaXRe6f4Z8wheAkO85dOUBUdBhBsYs5lOnEvjOTeb/Pn3nv3++ybcdaIi/PJCrVnjV7rNh/eBnFpXmteo6VmmzTezmY7siRy67kFcoprsgi+soCdp+YxIwlA+g38H3WbljJkQsbCTlvR1CiLc6uQ3jv3+/Qf1Bv+n/+NvPWDyHi8gwSsjei1ZcjKz1l2nmNEc8ls/AgO/dtxXLN/zO7AOoUInvRe/7/48N+bzPHbSgH0u0bMjFOdknPt3E+FlakUaDMYKnvaAbs+oX549hGhu75PRO3DDD7ONqKRcSrjN7+AdYbh2AZ9uNO87FvznDi6tWrODo6MmXKFM6ePUttbW2TtqPz5s3Dy8uLs+UH0N5U1q8RHj1Ef0vFxJN/75z3H9mLkbveZeqmYVgG/5j+wT9lQPB/4uhii+NSW2aumMaCBfOZud4Gx9WTmDN3NvPmzSMy4iByWa4gwAV6LIIA76ZIJNmIRFKCg0PYutWTU6fOkJGRhUQia9jZzjEhlXRcq4azZ8+xdu3al7aFmUqlwtnZmdLSUrOPpScjlUpxd3c3+zgEHldBP5ju1DM930XhprTzWOk3KJRnKakUtbvPd5lGahLfh0UzSczx5OKVeL4e24dpCyzp89lfGTbhAxIzwihV5bBwzXjmrvkMOxdLFqz9msFDP+av//gDw8a/z1cT3mV79DhG2X7AxMnDWeXuyNcTP2CaS18clw/kq9F9+MOffofjglEEJdo+jn+lhFKNhMMXXXH1sWKF91c4LBlM777vMXHqMFZ6jWOC4ydYOw5ki/dS9gf5MGzCB/QZ8hemLerDGFsLhnw2iM3blxORtJBpLn0ZPOIfTHToR+TBoJae4+JDKCsK2Oy7hH4e3W+X9ZmI7MUnC99g/MxPOJjuYJqP5Zq8Luf5Ns7HnPIk8lQXOJS6gMluH/HJrh+ZP47PwdSNw8w+hufBIvwVhu36G2M9P+brnX9ncOAvsIjqWCG+4PyX3L9/n/j4eGbNmsWIESNYsmQJSUlJ3L59GwArKyu8vLzYkGZHdMEuAGrv1RCk2MCgQz/ptPffL/wHWG8dyOyFM1mwYD5ubmvw9vYmJCQUf/8AAvwDOHgwGr/9fqxbt46lK5Zy6VKq4P0W6NEIArybIpFkI5HIkErlJiQSGVKJvNUWZh3F2bOJzJs3j6ysLGJjY7ly5Qq1tbVdpv1WZ6NSqVi1ahU6nc7sY+nJyGSybtEH/GUgNfUKG3fP4HJuyEvq+d5Bha6gZZ/vooY+3408tsY+30Xq9Cbi+3zeLtT6YrKKYgiMd8B11zCWeVlxLi0ClbaAtKJQDmU6cyDdAc+IKTjPs2XeMmvW7hvJ6t1fY2XzHs7LvuStv/+V/QdXE506j7X7huMePJZpjmPY7LmKxZussJnTG2vnT1jjPRFFUSrFKjlhccuYOr8v//z373DdYsdG97Ws3mbH1ohxLPX8kg37JnIuNZwydS6JCi/CLs7A98QkQs64cObcERIuHOKUuD7tOTrDicj41VjbjOGtt/6CZ/gUolJmEJM5D0nJcXSGCs7L/HF2+5K+/q+bXfh0PL34xPd13rf9DV9N+jcb949HVnaCMo2c5NztXc7zfUyyiJzyRBTKBGKlSwm7NJ3xy/5N724qwG3WfU7/4J+afRzPi2XY6wzz+QsTPCwZuvf39dkUHXTts+UHALh37x4FBQUcOHCAKVOmYGdnh0QiAWDKlCl4eXlxUX2cq3f1pnX5nQc3mZ00uMPfr0XEqwzb/ybz9k/EJ8KTqKiDHDlylMTEZEQiCVJpdj0SOVJpNhKJnHOJyZw4GUtWpvSJLXkFBHoCggDvptQLcHkLES4WSxGL5S3aknXUF9jx4ycYMmQI3t7e/Otf/+LNN9/k7bff5u2336awsNDsYqGzuXr1Knv27EEikZh9LD0ZqVQqCPAuQmrqFfyCd6DWKHu+51tX0MJjq9GXkqtKbrXveXOPbZE63bTz/bhNmCdqfXGTPt+Hs2YhL4tDZ1A3icdR8XzkxYlclhzmUFq9iFq3fwR9Bv+d/gMtWLRqMjGix/EQF58gOz+dOMkWDmU6EZI8jdXe4xg9/ktGjR6OwwIr+n/5dwZ+9U88A2ajrCggq/AYMaK59fHImk1W8RFU2oIW8S/X5qLSFnBa1igeik1U6otJEgWy2mc4v/n9f/O7P/4P1lNHkq2QkSzfS+RlR+xdB9En4PtmFzwdzSf7X6Pv9D9h+00fJjr3ZvteV1Ta/KbC2cx9vhvPx8KKVPLKL5jmv3/8VPrP/gO9Izq3IFhnMXpzb4Z0s0JszbGI7MWAoP9k6oavGdJB/bJ7R32PkyVBLdba+fn5WFlZcfbsWQB8fHxYs2YN1Verm5x77+EdJpx6q0Pfp2XIj5jpNZaQwwGkpWcgFskarUGzW4jr1taojdPPBQEu0NMQBHi3J7sJEnHL/t9tFeBP+mIUi+SIsqQkxJ/Dbc1a/vGPf7Jrpw9yWTbr1q1n//79qFQqbt68aXbR0Fno9XrWr19PTk6O2cfSkxFS0LsGd+/eJT4+nqDgAMRFJwTPdxs834dFTsRnb0CtL2q1z7euSk1GUWSzeFxu8XoX8/ZxKCac9Z5zic5sGf8LeT6ma5yULadQlUlOUTqzVg7D4tO/EHphOok5nlTqSlEoz7bwHKt1xS3iX1opoULb0nOs1Zc38RwfypjN2u32vPWPP/OrN37Gn/76a2auHIT1wr5Y7P5hhy7ouwIWX/yDDwe8hcWQfzDRbhjl6qIW8S+t7Dqe7xJ1VpP5H3l2JZbz3jR7HJ+Xr3b9mdE7/m32cXQEn+37DTYbP8MivGNalC08/xU112qYPXu2qd3lkSNHcHFxobC4gBv3rnL16lXmz5/P8ePH0Wq1REVFMXfeHAITt/N5TMdYRiwiX2Fw6M+Yv92WtLRMsuW5T1lrNuVpa1Hzr7UFBDoWQYC4JdcnAAAgAElEQVQLtOBJArzx3cjG3nKxSIZEIiM+Pp41a9Zw4MABFAoFt2/fNruA6GiKiopYuHCh2cfR05FIJEIRti5AXV0dgUGBBBxcJ3i+n8PzrdYXtanPd6t91nVFSEpOPFP8SyrFlFZKiM/ewMF0B0IvTCc5dzvlOkWneI6zig9RWiEnOnEtc9Z8is1sC963+DP/7w+/5t2Rv6Wv139hsfeH9PH4OR+4/pRPvH9I7z2vYxHaffo5N6b/vDextHobh3mT2L5nA+dzdrWMvyll/EV4vg9RoctvyAhp6vnOV11sNv/9OX/xHH3n/MnscXxeBgX9jLHbP+70ll4vigke/Rmx8x0+Dfw1FuH/0e7rnSoJQZyTSWBgIF5eXvj7+yNTSDhbfoB5yUPJq8lCq9USEhKCl5cX4RFhHEkPwvFsX/ocaL8nvV/Y64z3+YQdkZvIzBI1FFFrXVwLCLzsCAJc4Kl8V5qQ6ZhEjkwm5/LlFCIiIlm8+Bt8fHy4fv262UVER5KWloaLi4vZx9HTkUqlbNmyxezjeNmpq6sjJMwf7yg7wfP9HJ7vtvT5zilPbNlnvaptnnulJrtFPMq12UjLjjf1HJd1hOf4JJX6Es7n7jQJy1NSV+LOH8B180ysJn3I2/3+wIej/8g/P/k//vbOn/mb5f/y3sjf8eHG7ulB7mf/f6zYPJdzF4+TlONlin9C9kZKK6UoX7Dnu1Jf3CT+9Z7vJBTKsy3mv85QgZffKj526V49wBvTP/THjN1qQd+wnlFfoH/wTxmx810meQxm9I732329z2P+h5Up4wlSbCBZdYQk1WG8xYsYdeKPWBzoxaTTb7Mhzc7E2rSpTDz1D/oc6JgbYlPchrF5mzuZWVkY08zNvYYVEOiqCAJcAIk4m+XLVrLb18/0uLHQTrmczonjp7lwPuUpu+Ny5LIc5LIcxCIZiefOs3z5ShwcHKisrDS7kOgISktLmTBhAufOnTP7WHo6MplM2AHvAtTV1REc6sf2SFvB890Oz/cR0SyylfFP7POdU57Y4vV0VeqGdONn89w39xyfU2xFY1AiVzb1HEs6yHOs1ZdzVrGZw8abItLlqLR55JVf5IRkCaEX7NgQMIqQY+u4eOk8R5O92Bo5jm+2fkW/jd2vDVbvqO/x4Rd/w362DfHSLU3iX1oppVyb90I93zqDqkn8j0sWUaROI191scn8v1IQgL5KjajkCAs8PuOjtT8zexyfl75hP2Dk1g+7dSG2xlhE9cIi4lUsw37ICO93GLfNgr5h7audYHGgF/2jX+ezIz/nsyM/x/Lgi6nF0D/0xyxavIjo6Oj6mkQSYw0iYQdcQKA1BAEugEScjfPM2ezZ01SAi0VyxCI5hw8dxdp6EsOHj2DcuAlERhzg8qW0J+yK55gey6QKVq5ciaWlJbGxsd22UvrNmzfJy8tj8uTJnD171uzjeRkQdsC7BkYBvvOAPbIn9jkWPN/P4vnWV1W2Eo+Wnu+291lv2uf7SEM8NHplq57v9nuODzXcQNlsOve0fDUVunyK1Vmm3fojImfO5/qg0ZUjKTlGjHgO0ZmOrPcfw4At3bOQ1m/+8Ab/+vgvfD7mfXbGTDR5vhvHv/M930+Of/P5fyHPF52hAmnDfJzrPoiPN/yX2eP43OIy4lVGef+LL/b9wexj6QxsPD5lovtg+rRThL9oBgb8gtkrZ5CUlIRcXl8cWCIIcAGBpyIIcIEWNPd7SyUKTp2MY9u27dja2uLvH8C2bV6kpKQhEct4XACu2XUkCkRZUo4fP8mGDZs4ceJEt9wNF4lETJw4kfXr13P37l2zj+dlQCaTCQK8C1Cfgh7AkVOBqLSt9TkWPN9GEdRhnu829Vmv7/Md3yQeO57oOdYYStvtOVZpczmfu5PDImcOi2YSn72eYnUG+apLLeKv1VcgLX0cj8NZc/AImEPfTd0zDfqDKb/lQ8u/MHj4OwTELqJELTJ57hvPxzKNDFnZyU7xfLce/0wKKprH3x+doaLJfPxiyrt84tuN07cjezFs918YtvfPPcYH3pjB/r9kymor+gd3Xk/uDh1vwC8ZHPBLxm2zYIevl6mlmKQBc69lBQS6MoIAf0k4n3yZlMvpz3Ru811toxhPTrqEs/MsFi5cyIwZ9sTHn33cBq0VAd6Y5ORL+O8PZP369ZSXl5tdWLSFxMREVq5cicFgMPtYXhakUqmQgt4FqKurIyw8lOOnI1vtcyx4vp/f811YcaWl57uNfdZfdJ/p5p7j0/LVFKszm/jXjfHXV6lbxENUfIzAiD1YundPAd57//fpZ/NXlm+24YooDqWmZfxLKrPIKIowzRlzxV9XVdEi/gMmvGv+GLaLXgzd+3u+9v4HFpHds5Df0xji9784LJnMiG3v0Sei/UXZOpvpG0Yzw3UCczymkpicTPOuPOZe9woIdGUEAf4SsN8vkIEDB2FnNx1fnz3P/HvNRbgoS8a5c0mcOBHL2bOJiEQSxGJpvQj/ji9bsUhOVqaUI4ePsW3bNq5evWp2cfGsZGdnM3nyZIqKisw+lpcFmUwmtCHrAtTV1RESGozPgdmC57sDPd+lGkmTnW/j67Wlz/qL7jPd3HN8UrqcCl0+BRWXWsTf6DluHg+1towdIS7dNgW9d0QvPlj0C/753l8YN3FEi/hrDKVNPu+uFH9pyWn6jnmvQ+NhGf0DZiR8wpQz/2riNf762G+YHv8RU+M6vmXYkP3/y9fef+8WArWtWES+wpd7/sj01aO7xS649bYBzF84j/Vea0hNe7YNHgEBgXoEAf4ScOF8Cm5u61m4cBHz5i0gPU301PNb67sok+aYiq3V+3vqkcmykUqNKUfZLa5j9JE3FvK7dvkSGhrabSqk3717Fy8vLzIyMsw+lpcFmUzGpk2bzD6Ol526ujqCQv3YHjm1kedY8Hwbjz+P51upzSY+e71pHBfydqHRl7bJ8/1i+0w/u+f4Yp6vaee7eTy0BhWJOZ5sCOi+HvDeEb3ovff79LF9E/84e9P7Tsr1QlulbPF5Z5ed6RLxl5Se4OTp47xn1XEtyL6M+TVl1/MxGAwYDAYuVcTS9+B/4Jw4gAKtHIPBwMNHDwjL86BvB1XZ7h31PfqF/YAxOz7EMqx7VtL/LiwiX2H49newd53IQP9fdNFU+170iXgNy7AfMnLX22zcto4rVwQBLiDQFgQB/hLRmrB+2nkyaQ4yaY5JQEvE2chkCmSy7AZ/jxyptP7fYrG8xbWfJMCTky8wy3kW7u7uaLVas4uM76K6upodO3ZQUFBg9rG8LEilUkGAdwEeC3DbDvN8F1ZcQa48/VJ6vpXabM7lbDYdT8r1RKmVt9Hz3TIendln+tk9x/U7r63FQ6nNJjl3O9GZjqzzH9VtBfhHm/6Tj6f8gRFz/01wsp3Jc19SKXrm+f8i4x8jnoeo5AgVukK2+y/mw/kdl/rvLV5EYWEhVlZWWFlZkZ+fz7zkoaxNnYK3tzdWVlYApGnjGXbsjQ573T5h32ecpwX9Q7v+DnF7GL3tQyZ49eVzv98xIPg/sYhsf5/u9tOLfiE/4ovdf2K8e3+mbfiaBX42HD91XGg5JiDQRgQBLtCC5h5wUZaM9DRRo8Js9bvdErEcsUhWzxMEeOt9w+UEBARjYdEHqVRqdpHxXRQXF+Pi4sKZM2coKSlBp9OZfUw9HUGAdw2MAjzwiCulldJ2e75LNWLyVBca+VVfHs93fbG09abYXcjbRYUuv0d7vqVlJ1Bqszmf580RkTPRmY647RuH5eo36L3v+1j4/QALvx/Qu+Gnxb4fmI5Z7G94rvF5pue/b/qd3mEvTph8vOG/sBz6Lit3WRGd4dDg+RY98/x/0fGXlJ6gQldIWmEIG/aP5qOFv+6QOAw+9FNyazIJCwvD2toaa2trQkJCSNcmsCndvlMFuEXkK4zd8TGf+nXcNVtjQPQPmXDybya+PNo0dl8f+43puU8Pd3xleYvIV/jC/3eM9vyAKWu/YtT297EIMV/aff/gnzJq20dMXT2cWS6OLFg6B98gb5IuJdVbEcVC0TUBgbYgCHCBFjRvLxYZcZBp0+w4ceKUaTfbuLPdeIf7WXfXxaJs0tNEzJo1G4VCYXaR8V3cvn2bqKgoFi1ahKurKytXriQ7O9vs4+rJSCQSoQp6F6Curo7Q8GDOJJwgX3W53Z7v4spMTkgWm44bW269DJ7v0/JVTcS3xlDW4z3fWoOK5Nztps/lmPgbdu13Z5qzDYvWzGKR22xc3GazaE09C1fPYr7rTBa4OrNwzSzTcZeG8xauqWeB60zmrXJi1tLpDHcczNilgxm3bAjjltX/HLtsCGOWDGLMksENDDI915ixS4cwZslgxi6pP39ss3PGN/w0Xmfk/EEMHfkRGwJGc1bu0cLz/V3z/0XGX1GegL6qkrSG8S3dZsXHrh3Tf905cQDX71ZhZ2fHunXr2LBhA3Z2dly/W8WJkoBOFeC9o77HaN9/8eXu/+sUodnv4PdZeP4rZFUpVN/RmNDfUnG40IcB0T9kTOyb5F8VmZ47URLQOSI8qhd9wl9jhM/bzFnuwBTXkfSOfPEp6f2D/xO75eNYuGQ+c+fOZe7cubh8swiJRIZcXp8VKRWqngsItAlBgAu0oHELsvrq5xcZO3Ycw4YN4/SpuBbiu3ma+bMSHX2Y7du3m11ktIVbt24RHByMp6cntbW1Zh9PT0VoQ9Y1qKurIzw8jIOxu9vl+S7ViCmuzCRG9FggXM73eyk930m5nlTo8l8az7cxdrGyZZRrcwmPDOZc4rkOmZ+3b98mPz8fkUjUBLFY3OLYd5GVldXq8cbXWuW6ko8s3uWrrz9HLMl65vnfOP6HRU4clczjXM5m9FVqclWJHJcsJEY8ixPSxYhLj6CvVpGYs5WjknnEylw4m7MBtb6QMo3kmePffD5OnGlJn9D295fuc+BVovK3I5aIGDduHOfOnSMpKYnx48cjloq5ce9qpwvwL/3+xKStQzpBfL/G5gwn9Nc1hISEMGvWLGbMmMHatWtRq9XcfXgbL9F8dkm+oe5OrSn9Pvp4JONP/rVTRfCn+9/AYakNfSNe67TXsIh6ha98/8xwr3cZ7PdLRnp8wKCA/2aK2zDmzp9LXFwc8fEJxMaeJDU13VSEt74WkJCCLiDQFgQBLtCC5gJcKlEQHhbFkMFDmDNnLmFhUVxJSW/SL7ytAlwsknM2IZmdO3eaXWS0lYyMDPz9/bl27ZrZx9JTEdqQdQ3q6uoIDQvEO2rG83u+1ankV1w0CYej4rmkFgZRqS8VPN893PNtFN9x2eso08jJV6Xg6T+Xc4lnzT63n4fVq12xnjSeCRPGs23//OfyfMcpVlNadZnbd25w++4N1FclZJQFoag8jqG2kLv3blNTp0SiOkBZdQrXb6t5+O197t2/i6IyltPZK74z/vU2iMfz8aR0OaOnD6ZvBwjw0Sf+hFh/nr179zJ58mQqKirQ6XTY2toSEBAA0ESAZ1ddYU7SEKac+ReTTv+T/tHt70M+IPgnTN4ylIFBP+tQAWp9+h+oa5T4+vri7u7O1atXuXbtGgcPHuTw4cMA5NZkklOdzuXLlxkxYgTW1tZ4e3vjk7GsUwV4v/DXsV9pwxe7/9RphdkGhPwnU92/wtZtJDNd7Jm2YixzXWaxYMF8Vq1fTkpKChKJFKlU1qQYr1QqFwS4gEAbEQS4wBNpLKwz0sX47NrD1Km2fPbpZ4SGRLRIVW+rAA8KDGX58uXU1dWZfWH1rFy/fh1fX1+CgoK4ceOG2cfTUxF2wLsGdXV1BIf5sT3K9rk93/kVFzklW9GQMlsv4FW6PMHz/RJ4vuvF93pKKkXklidxQrKU9XtsOJeYYPa5/TxUVlayctUK5iwbQ2DiNNPczVM9m+f7iGgW2RXHgEcEBQXh7e1NfHw8dx/c4NGjb/H29sbb2xuFQsGjRw+5c+cOsbGx+Pj44O3tTfL5JPJUyUjLjj8x/vXzMcRkpTgpW06OMomJTlb0CWi/AF980QrN1QrmzJnD2LFj2bZtG97e3owfPx5nZ2fq6uqaCPBbD25Qcj2bgqsSFNVprEuzbf9ObfirTFs7nNHbP+hQAbpTshipVIqdnR0KResL5IePHvDw0QM2bdrEpEmT2Lt3Lw4ODojKUjpVgPeO+h4jvN5jytphDAju+HT33lHfw3rdZ8z6xp65i52Z4jYMu+VjcflmIfv89hGXEIdE3FJ81yMIcAGBtiIIcIEn0lxci0VyQoLDcV21hpTL6Y1akz27AJeIH1/3+LGT/OpXv2LFihVmX1g9jRs3blBaWsqtW7fIzMxk9erV3aJ6e3dGKpUKArwLYBTgO6JsSS8Kb7/nO9+PSn2p4Pl+STzfJ6RLUWqz68W3dDEHMxzYuMeGc+e65w54RUUFQ7/qh8uWz4lKs+eoeD555Rep0D5b/M8q3LlxsxoAe3t7rKysWLNmDdeuXWtSUTwhIQGAwMBA3NzcKCoq4tKlS0yaNInoQwe5UXe91fg3n49HxfPJU13keHwwQ+b9vb6NWnt2SKN/SFjuFkQiEdbW1sTGxqLVatFqtZw8eZKJEyeSmZnZRIA3/+9kaVCHiMWRvu8wbc3oDm1HFpW/neTkZIYPH45Wq33iOrayspJp06bh4+ODTCbD3t6eS5cuMvNc/04V4P2Dfsr0ZTYM9v/fTrn+oID/xm7taBa4zGP2IkcWLlxIQKA/mRliU1ccmVSBVJJdX4i3AakJ869bBQS6C235TxDgAk3aiT2vB1wirt8BT0q8yB//+Ec++ugjkpKSuHv3bocvmG7dukVtba2J69evYzAY0Ov1pv6lBoOB3Nxc4uLiOHXqFKdPn+b06dOcOXOGjRs34uTkRJ8+fbC1tWXcuHEkJiaafSHY0xFS0LsGdXV1BIfu5+AJX7SGcsHzLXi+n9nzfUK6FJUur0n8ozNmssXPudt+h9bW1nLo0CGmTJnMur3jnsnz3Tj+hmo1N27WAPUCfMSIEaxcuZLS0lJOnz7N1KlTmwjwkSNH4u7uzq1bt3j06JFpHZWvOftM8zGv/CL5qsvsPTYTy9ntL1r26eH/IlF1mJiYGBwcHKjQqIjK346vdBml6iLs7e05fPgwgYGB2NnZNcFgMAAQWxrQIWKxT8Qr2K+dgJXvWx0mQCPzvEwCvLKykurqauzs7Bg7dmyTGwqJiYmMHz8eiURCdXU1rq6u+Pj4EFO0F4sDnVeV3zL0x0xZa8WQgM5p42cR1Yuh+36Dk+sk9u7bi1QiRy7LNa3tGm+6mHstKiDQ3REEuECbaM33/Twp6PVp7SKsrScxaNAg+vbtS15e3hMXPnfu3OHu3bsm9Ho9paWlJoqLi0lJSSEtLc3EpUuXSExMJDo62sSBAwfw9vZm79697Nu3z8SOHTs4dOgQx44d49ixYxw/fpzY2Fh27tzJ5s2bkUql6HQ6Ie38BSGVSnF3dzf7OF526urqCAsP5WTcEdIKBc+34Pl+Vs/3epTa7Bbxv5C7j7DIwA4rwvaiuXXrFmERwXw9aghOcyaTIb7Mxfxnj3+O6ixF+mSTAB83bhybNm0iLS2NdevWsXXr1iYCfMOGDYwZMwYPDw8yMzO5ceMG9x/e5krxnmeajwUN8d8WNZZ+zn9qvwCM/j7r06aRUnmKNG08ccpwRp34E4MP/ZSDBd6kaeNJ1ZwhVXOGNG18Cy6pT7D4olWHCcbxXn3q23N1UGXwzRlOKBQKHBwcyMjIMK1bG+/oP3jwgL179zJixAhiY2NJTExk2bJlTJkyhYqaUkYc/12nCfB+oa9ju2okX/q+2bE+8MheWIb8mCH7f439xjF47fAkPT3DtFYz1gKSSXPMvgYVEOgpCAJcoE205vt+HgFuRCSS4OPjw7vvvsuVK1e4fv06CoWC9PR0UlNTSUtL4+TJk4SGhhIZGUlkZCQhISHs3r2bkJAQwsPDCQ8PJzQ0lJCQEE6ePElsbCyxsbEcPXqUlJQUrly5YrpWeno62dnZKJVKlEol5eXlVFRUUFlZiVarRafTodPp0Ov16PV63NzcSEhI4NatW2Zf/L1MCH3AuwZ1dXWEhYXgf3iFKVVb8HwLnu/v8nyXasRNPkNj/FWaIvaFbObsue7pAa8X4EF88fVgPvjgfXZFzm5T/E9IXcjTnjEJcBsbG/bv3094eDi2trYkJCQ0EeBKpRJPT08mTJiAra0t27ZtQ60pJ6MsiCOiOU+dj40/w8UeX2Lh+j8dIwIPvsYXMf/DsGNv8NmRn5uODzz0Y4Yde4Ovjv6aL4/+mmHH3mjBl0d/1aGCdEDQz5i8eSgDA/6b3h0gSMfE/h95Wgm+vr64ublx7do1rl27xtq1a00CXKPRsHTpUtzd3UlISCAhIYHg4GDGjx/P2QtxuKVO7jQBbhH5ClbebzNh40A+3fvGE288WET1ondkL77y/TN9Iv/jibGxiHiFT/3+l0k+/dgYsYTd0Z4cPX6M1NT0+sJqkvav8QQEBFpHEOAC7aI9X84SsRyJWMb55IusWLGStWvXsn79etavX09YWBhhYWFEREQQExNDRkYG2dnZZGdnI5fLUSgUFBQUUFhYSFFRESUlJahUKjQajcmTZhTSxjTzqqoqqqqqqK6ubpXmz+l0OhYvXsy5c91zt6Y7IwjwrkG9B9yf7ZHTBM+34Plus+e7efwv5/mzce/UbivA7927R2pqKn369OGf7/yF1but2hT/GPHsJgLczs6OhIQEHB0dGT16NJWVlU0E+KNHj7h16xY5OTm4uLgwcuRIgoODKa9JJ1998YnzMac8sUn857h9jcWOn3SaMDQXFlGvYLXr70x1s8IytP1e8D4HXmXxRSuK9TkEBgYyZ84cHB0dWblyJTExMQBkZmZiY2NDeno6Z5UHuKg+jl6vZ9q0aaxfv57jJfs79T33iXiNYbv+yqQ1Qxm/uR99I/6jxTnDd/+D8R6WOC2cjv3qiUzcMoDR2z5k2M6/Yhn8I/qFvk6/kNeZtuNL1u9axbGTx+qLqYllyKQKJBJ5w+PH6zpBgAsIdCyCABdoF20V382LuolFcmTSHIoKSykrq9+VVqlUqNVqKisr0Wg0LYT00wR1TU1Nm2kuwg0GAxqNhoqKCvbs2cOqVauIi4ujuLiY6upq6urqOsWvLvAYiUQieMC7AHV1dQSF7mN7pC1HxYLnW/B8t83z3Tz+B9MdWL+7+1ZBv3fvHikpKViN/IJBQwYwdupAYsWulGokzxT/Y5KFKKvSmwjwjIwMJk2axOzZszEYDE0EeE1NDdeuXePhw4fcu3eP4cOH4+Pjw607N6iq0bU6H5vH/1K+H6vcXbDw7nkC3MiEjQMZuve3HXa9VSkTUdeVcPN+rYmaOzoqbhSZHl+/V820uA9xTbGm5o6Om/druXHvKuG5Hi/mfUe8wlTXEYz1sGhy3CKqF5/v/iPO38xgwqb+zJ0/mwWL5zN3/lzmLpjDEreFrPJchOu2pZxOjCU3Nx+5LKfp+qyhqJogugUEOg9BgAu8UJqLb6OPvLCgFK1WbxLWRjHdHmHdFgFufM2qqioqKyspLy9Ho9GgVqsRiUQcO3aMsLAw/P39OXXqFKmpqRQWFlJTU8OdO3fMvijsaQhV0LsG9UXY/NgbvZA81UXB8y14vtvk+W4e//oq6FNJ7KZ9wO/du8ft27e5ePEinl7bmGA9mqCIXaSK4zkj++74i0uPcPNWbRMBXlpayvz58/Hz82shwHfs2MGKFSs4ceIEoaGhuLi4kJuby9VaHelF4S3mY2vxzynMYuYyGz7x+YHZhXJnMd7dkrGen3ToNcfE/pmll0abGHfyr1gd+63p8YyE+tcbdOgnzDzXn6WXRuNy4Ws+j+mYVP9nYdD+XzBx00D6hfzQdKx/8E8Zt2EA85fPYsyWj3BYMpmZS+xwWD6JuUuccdu4hqPHj3HlSipyuaJhp/vZi+gKCAh0DIIAF3jhGAW4KOtxipNMmoNKVWES4M13pztTgBt3vaurqzEYDKbdd6MoNxgM6HQ6NBoNCoWCK1eucPz4cSIjIwkKCuLAgQOIRCJqa2vNvjjsKchkMmEHvAtQV1dHaFggsWcOota19BwLnm/B8/00z3fz+MdkLWRP8IZuWwW9MRcuXGDyFBumT7djldcEojOdvjP+GkMJueo47ty/zqVLl7h06RI3b94kIyODsrIybtysISEhgcrKSu7fv4/GUEZmZiYJCQkkJydTXFzE9ToD6cVhT/V8HxY5k14UjkZfyukrvoxe8iGfBLRMVe4J9I14jYmbBvG1z9/MPpYXTb/wHzBx0yCGeb+FRVR99fV+Ya8zfPs7zFnqyKzF9jgun4Kd61gcl01h3rx5LF+xjNNnziAWS019vIU2YgICLx5BgAu8cCTibLIypWRlSpscy88vRK1WmwS3Me28MwW4cde7ceq5Wq1u8rrGcxqPx2AwUFpaikgk4uDBg2zevJk1a9YQFRVFfn4+169fN/sCsTsjk8mEHfAuQH0RtjBOxh0RPN+C57vNnu/m8c8rv0JEZDiJ3bQKemPKysro27cv1tOG4X3YplH8C58a/6PiuZySLyU5z5OqGi1Flakk5KzntHwFp7NXIlUe4+q1asSlMZySLye1xI8C3Tmu1mmouWogvTj8Oz3faUVhGKo1XCkMIPDsdEYte5dPAl81u2DsDCyiejHc5x3s1o9kpPe/O6wienfAIqoXX/m+ycTNA+gb/v3HxyNfxc51LAsWLmDR4gXMWTSLufNms2TpEqIORiGRPBbf9UK8vuCaudeGAgIvE4IAF3jhNC/cZmpnJpGRn19AZaXGJIo7c+e7uf9br9ejVqtRqVTodLoWO/FXr15tItgb75BXVlaSkZHB+fPnWbNmDcuWLePAgQNIJBJqamq4ffu22ReM3QmZTIaHh4fZx/GyU1dXR3h4KL4HZwueb8Hz3WbPd+P4F1akU6EpYY9EjR4AACAASURBVE/wBs510yJsd+7cITc3Fzc3N0aPHs0n/d4mImWGKf5a/eMbKB0d/yfNxyfF/0phffy9Do7ns3l/4ZOgnirAX+HTfW9g5zoa602DO7Y9VxfHIvIVRmx/l1Ge72MR+fjz7RPxHzh+M5U5Ls4s8ZiFb+AOLl2+iFyejVSa3SC45YjFcsRimSDABQTMgCDABcxK8yJuEnE2OTn5VFRUvpAU9OYF2DQaDeXl5Wi1WtPrNhfcT6qgbjAY0Gq1qFQqJBIJMTExREREEBISQmJiIikpKeTk5HDt2jWzLyS7OlKpVEhB7wLUF2HzY0eUreD5FjzfbfZ8G+OfW34etb6I87k+bNhj020FuEajwdrami+//IJ//etdJjsPaIj/dtS6ImRlpzol/k+aj88S/63h1ny65vf0Du95wtQiqhdD/H/NRPdBjPPsTd+wnutzf9L7/3zv75nmNhLLkPoq8JahP2KshwVzFjsze4MtO8O2cPlKCmKxFLlMgUTSssiaREhBFxB44QgCXKDLIJflNeyGyyktLWsibl9EAbarV6+i1+tNBdiMr9tcgD9JwDc+ZqzUrtFoyMnJITExkQMHDrBz50527txJXFwcZWVlZl9QdlWkUinu7u5mH8fLjrEKulfEVMHzLXi+2+z5Nsa/XJtDcu4ODmY4dGsBfv36dfz9/Zk4cSKfWPwb3+M2JOfuQKlRIOqk+D9Ln++nxT8gehMDXf/UIwV4n4hXGeX1Pl/veguLyFfMPh5z0C/sB0zw7Ms4LwtG7XyPkV7vM2+JM94+3sScOkJmpqi+p7dUjlRq/nWegIBAPYIAF+hC5DT8zKa4uLSJ8O3M3e/Golmn06FWq9FqtU0qo7cmvpsL8MY3DJqfb6yunp+fT3p6OgkJCXzzzTesWbMGHx8flEql0NqsETKZrEv3Ab979y63b982cevWLW7dusXt27e5c+eO6bHxWPNzmh972nmtnfNd5925c+c7z3nSazYe//Xr1wkM3ov/keWotILnW/B8t83zXaROb7iRUB+PgxkObNhtw7lz3bMKel1dHb6+vnz00UdsCRnf6fF/1j7fT/TcK1Pw9t1G7+W/pHdETxTgrzFy23t85vcbs4/FXFhE9aJv2OsMCvo5VrvewnH1JLZ5e3Dx4iVToTWZLBuZLBupRN4F1nkCAgJSiSDABboQxmroUkk2OTl5pl3ozqqK3vxaxjRytVqNRqMxFVx7Up/x5oK7cYr6dwl1rVZLWVkZOTk5REZGsnz5cpYtW8apU6dQq9XU1NRw8+bNl1aUS6XSLi3Ao6Ki+GrYF0x3ssbBaQYzHKcwdcYYbB3GYucwHkfn6TjPcsZ+5hTsnMZj6zAGW/txODjOwNHJnumO1kxzHIed03jsZ9rgPNsJB6dpTHMYx9QZY5g6Ywz2jlNxdnZihtNkpjtNwM5pPNOdJuLkbI+jkz3THCYyxX40tg5jme44CWdnJ5ycZzDDaSJ2TuOZ6jCG6Y5TcHCawXQHG6Y5jGOa41hmOFnj7OzATGcHpjtOZKr9GGztx2LnMImZMx1xnDmd6U4Tme40nmmO45k5byqXrpyjSJ0heL4Fz3eb4t88HrGSZfiFbGWN22o0Go3Z/z9uK9XV1QQE7me60wSOXHJDo1O28HxnFZvH8908/sWVGShVhazwnMHAHS+uNdaLpH/oj3FYPZHP9/3O7GMxl/g20jvqe/QN/T4jvf6Jw5rxxByLMRVak8mykUrlDRXPzb/WExAQEAS4QBdCIlYgleQ0tCeTU1xUikajxWBo6b3uDP93TU0NBoMBlUpFZeVjD3rziuit8aR09Ke9lrGom1arpaKigoyMDIKCgvDz8yMgIICYmBiSkpIoLS2ltrb2pRLjXV2A79zpTR/L98ksOkhe2RXi5Osfe3pztlNaIUdRmsxxsTE1eQ4p+f5UVJaRVXSUY+LHHs+s4sMUqcScy34sduKy11NcIUFRer6JcLucv58ydR5ZRUeJaeQ5FhUfpbQimyTFziae40JVBorSJNM1johmcaUgkGKVlJS8oCae0hzleZTqfJJzdpl2WM/I3cgvTyG3/ILg+c4SPN9tib9aX9Q0HnI3SirFSArOstzdhtVuK7h8+XK3+F67desWN27cwGu7F8PG9ebw+Q1U6hs83+LH8c8qPkS5Nsesnm9j/Cv1RSTKd7LI8wsG7vil2cViZ/Dl3j9i7TGQfmE/NPtYzEGf8Nf4evdbDNv7Z4b4/5rh299l5aqV7N27l8xMMRJJQ5E1sRypNBuZkIIuINBlEAS4QJdBJs1BJs0xFQaRy3LJyy1EWdbSk91RQrx5mrtxB7yiogKtVttkF9zYo/xJArwjduL1ej1KpZLMzExOnTpFQEAAvr6+7NmzhyNHjiCVSl+KFmcSiaRLtyE7evQoNlPHI5KfJ765x1mX18Sf3JEe2/qU5Wf3HBdUpHBKttJ0PK0ohHJtTque0kp9sdDnO0vwfHeE51uly33qfIxImc4q71FMmjQRpVJp9v+fn0ZlZSU7d+1g6dIlTHb6jPCT61FqFJ0W//Z6vhvHPyrVnkWen/dYAT599Wg+93s5d797R9X3/LZdb8WcpU7MX2/Pyr1zOXTkMHJZrtnXcwICAk9HEOACXQZjOzLjY2OLMrlcQVFRETqdrolo7ggB3jiFvLEo12g0FBcXU1JSYvKDtybAO3Iszcek0+moqKggPz8fsVhMdHQ0bm5ueHp6EhcXR0FBAbdu3TL7ArUzeN4+4LW1tcTExBASEkJoaChhYWEmQkNDn8iTzjFep/l5u3btYvhwKwZ/1gf34NGEXZz+VI9zR3ls2+I5LqhIMe2OHspyJKM4Al2VqlVPaX3KrNDnW/B8d6zn+2nz8XJuMF988Tlz5szp0unoKVdSmOz4FR/0focdYbNRafIRFXdNz3fz+Eel2jN/61D6b+95Keh9w19jxurxWIb82OxjedF85vf/sF01kq93/Z3JbsOY4N6fhe6OZIlE9VXOG3WWERAQ6JoIAlygy9C8P/jj52Tk5uaiVqs7pS1Zcx+3kcrKSnJzc8nNzaWsrAylUtlkV7wjbwYYq7A3vmbz3XdjizOFQkFsbCzr16/H1dWV0NBQioqKqK6u7jGCXCaTPVcbMr1ez6ZNmzhz5gzx8fEmEhISOHv2LAkJCaZ/N37c+NiTzmt8nfj4eE6fPs0O7+1MsBmBg7MNiYlnKa7I7BSPrdZQ3gbPsbiJ2DkimkVaUQi6KlUrntKUVj3HPaXP94WCndTdukZVbRlF+iQK9eco1J9Dd72Q27dvob9eSEZpEGeyV5OjiaXmhoqrNzQk5W1riIfg+W6P5/uJ87EwBK2hnIS0QIaP+oLMzEyzf+e0xs2bNwkNC2HoV4MZNLgf5RVFXabP97PE/3DaIpZ5ONHP8xdmF40dTZ/Q15i+fhT9Q35i9rGYg4mbBjF74UzmLXNm2eYFHIiJQi7PQSySIxZlN1j6BAQEuiqCABfoMtQXYKv/d2MRLpdlU1BQgEajbZGy3RHiu7ViakZRXVJSglQqQyqVIpFIyc8vQKlUotPpqK42ivfWfeHP4g1vfhOg8e+0VtzN+Ni4O56ens6BAwcICQkhKCiI06dPk5WVRUFBAbW1tWZfwLZHgD/PDrjBYMDPzw+VSoVGo0Gr1Zp+diQ6nQ6tVotarSY3N5fU1FRWr17J3mNGgTaHlAJ/dIb2e2zV+uI2eI7FFFRcMqWdG1PGy7U5rXpKW/Mc96Q+3zdv1ZGYmNgqBoOB5ORkiksLuHO/FnhEZmYmUqmEjOIwjoicBc93ezzfT5mPSo2CtMIwQs7bMdpmEHFxcWb/zmlOQUEBGRkZOM2ZiseeBaRlXuiSfb6fFv+ckhRWb13IgB64A9476ntYe1nyte/fXs4WZBGvMHL7v3HcOJ7QQ0FIpXLE4vo2rhKxQhDgAgJdHEGAC3QZWt/9ViCX5VBSXIbBUM3Vq9c6rRJ6a0JZpaogOzvH1M5DIpGhUORSUlyGplJHlaGGmuqWO9dGgdbcr/5dFdWf9vyTbhjodDpUKhW5ubkkJiYSHR3N3r172bdvH4cPH6akpIQ7d+6YfUH7ogT4/v370Wg0TeL0pBsk7cH4mRs/73PnEpg6eyhRKTNJKwxBZ6hAUnKsicdTUip4vl+k5/vOnTumbAYbGxusra1Nj/V6PcuXL2fLli1cvXqVwsJC7OzsCIsIIqVgHxfzfQTPdwd5vo3HUwuN87FeQO6Pn0LvPh+QnJxs9u+cxty4cYPZc2YxfIQV1jbjOH8priHtvGt7vpvHX1FygW88xzCoh3rABwX9N9bbBjIo+OdmH4s5sIh8hZH7/knY8QBTsbX6NZQgwAUEujqCABfoMjxJgGfL8yhXVlJdfY3q6nrRY0zX7kgB3tpzZWVKZDJFkz9sxjHl5xWhLFOj0eibiDyDwYBSqaSgoICysjKTEH+W3fC2PN9clBsFuVqtJj8/n5SUFEJCQnBzc8PV1ZUzZ850GyEulUqfKwXdKMC1Wm2niO7WMIpwvV6Px7ZNeO5ZjlavauHxlCvj0RrKBc931ovzfF+7rTL97bG3t8fOzq7J36OysjJsbW05e/YsK1asYPbs2Sj1ItKLQwXPdwd7vlubj6Hn7Rk/aQSbNm3i2rVrZv/eMXL37l3CwkKxm27HrNkzScwKaBb/k13S8908/ofT5zJ/81Ast/a8FPTeUd/DIuJVRm5/n2G7/2pqxdXT6Rv2OuM2WTJtzUjmb7Vjkdtcjp86gVRirKOjEAS4gEA3QBDgAl0aibhe7CrL1FRXXaWqqqlfurOorq5vD5afX4hYLG1RIK7eZyVHLsuloKAYlaoCrVaPwVCFRqOlsLCoof+mnLy8fIqLS1CrNVRXd96Ym2MwGKisrKSkpITk5GQCAwNZvXo1e/fuJTc3F51Ox7Vr17qkKJdKpbi7u7f59/R6PX5+fmi1j+0KLyLWxtfJz89n5cqVBERv4HDm7AbRNQ9J6Ql0VSqScgXP94vs8x0jnk1mWSg371abBPi9hzeRVkRTeU3CnTt32LdvH8OHD2fUqFGkpl2mRJ8ieL472vP9hPmYq7xARFQwb739JmvXuZn9e8dIRUUFI0cPY+lyF2LO+pjEd4x4LplF0ai1RV3S891a/DcGjmHA6jfoHdHzBGqf8NcY59GHL/b88aUR4BaRvRi28y2cF8/Aeak9Xv6bycp8vEZ50kaGgIBA10IQ4AJdGuMfkdycQsqVFej1BpP3ujPFVXV1NRUVFWRnKxCJpE3+oBmrsz8+lo1CkUdeXhH5+UXk5RWSLc9FIpEjbUAmU1BYUIJOV0VNdU09nSgIr169auozXlVVhV6vp7KyEqVSiUgkIiQkhG3bthEQEMDp06eRSCRcv369y4hxqVTKxo0bu4UAN94MMu6CJyadY/EqR9x2j2XPianEp/tRpBILnu8s8/T5lpef5P6DeyYBfvfBDUTKCDRXcwEQiURMmTKFRYsW8e23D9DWtCX+gue7vfPxQp4va3xH8e8P/0FNTY3Zv3vu3LnDyZMnGTp0KGEHd3NUNN8Uu6ziQyg1Cs7nendJz3dr8d8ZOZdBrn+kd3jPE6j9w37MZPehDAj6L7OP5UUyeusHzFrkhJPnOGLPxDbZIBAEuIBA90AQ4AJdmsd/TBQoFHmUlJSZeoJ3priqqqpCqVQ2FDaRIZXkmHa9W2uVJhFnI5EoGglzRROBLpXkkJtTiKbSQHVV5wvw5jcoGqdL6/V6tFotSqWSixcvcvjwYUJCQoiOjiYyMpK0tDQqKipMIv5JXLt27amP20Nqaipr165t82sqlUr27dv3QgV449cwivAsUSaBIfvw9FnDps3r8QqYx8F0J8HzbYY+34YaNffu3zYJ8PsPb1N1vZwHD+5x//59Dh48yJgxY7CxsaGwsBB9baGpBZng+W6f57st83Ha7C/w8PAw+03A69ev4+Liwrvvvs3nVn0IuzSdY+IFSEtPoNYVcT7Xu8t6vlt67oM5eCyYQav/1CMF+MCAXzB54+cvTSV0i8hX+Hzf77BZN5Q5LjMJjw5BLssRxLaAQDdEEOACXZp6gfv4jq5MpqC4qAydzmBK525eKbwjRFe9/7sMqVRej0SBWFQvthuPreluuAJRlrxZKthjP5YiOx+lUo1e37Ta+XcVYGuPAH9aRfbGglypVJKTk0NaWho+Pj6sXbuWLVu2sGXLFjw8PPDw8GDr1q1s3bqVLVu2sHnzZjZv3tzknK1btzb5aTyvtesYfza+VuNzXV1dcXBwMP3Oli1bcHd3b/V6RjZv3oy7uztBQUEmD3hni2/j/DPaIoyt4xr3kj8Td4ZpjqP5ZtuXHJfUe2zznuBxFjzfHd/nO0+dyPXbapMAf/ToWx48vA9ATU0NM2bMICoqilmzZrFixQruPbhJSrHvd8Zf8Hx34HzMXovVqE/x9vbm7t27zySUHz58yLfffsu3337L/fv32/z8k6itrUUqlTJ8xDDcg8ZwJGsu0tJYlBpFl/d8N4+/Vl9OVKwXn67/Xc8U4EE/Y+LmAfQJe83sY3kR9At7neluY5i3YA5z58/l8uUrSCSC+BYQ6I4IAlygS9Pc0yQWycmW51FaWt7QCqz1StftFa9VVVWUlJQgkciQSp+vtUfjcYuyZEjE2Siy8ygqKqasrIzychWVlZVotVr0ej0Gg6HVtmOdnWrfuHicsbWWSqVqFbVa3eFUVFSgUqkoLy9vgUqlQqlUUlRURFFRkWkcxucaU1FRgVqtblJ9/kUI8O+Kr0ajQaFQsPibhRw6GkZO6cWmHs/8/Wj0SsHzndV+z3drHtuzueu4dlvVogjbgwcP8PDwYNWqVWh1WjIzM7G2tiYuLo7Ka3LyKpIFz3dWx3q+W5uPZ+RulFSKCYv2ZfDQTwgICPhOEf7gwQMADAYDtbW1LUT2gwcPqKmpMT3/6NGjZxLhOp2OcePGMszqM74a2Zegcw5kFUdTppE1+ay6sue7cfwziiLxjJrA0A09U4B/5fsmI33fMfs4XhR9w3/A5DVW2LpZMd11LMePnTT7Gk1AQOD5EAS4QLfAKL6Nu8sKRR7l5eWmHceO3EE2itGioiLEYgkSify5Urwa746LRXJEWbKGx/WiXi7PJicnj7y8fAoKCigqKqK0tJTKysoWVdM7UyC21v/8SdW+zYGxkJxKpWoyjieNsfFuv7nFd+NWceXl5WzYuI7VXpMJSprG4ayZXM7fj1pXhLRU8Hx3lOe7ucf2TPYqDDcKCAwMwN/fn3sP6rj74AYGg4GdO3dy8VIS6qtS7tyvJTIykqNHj1JzVY/GUCJ4vjvB8904HmfkbhRUXCGv/AInJIvZfnACttNsSEtLe6oIf/jwIQBWVlZ4eXk1EeD379/nxo0bzJgxAysrK9zd3bl79+4zCfDa2lo8Pbcybd5gDlyZRVZxNMXqzEaf90wSsjd0ac938/h7Rk3gsx4qwL/Y/UdG7vrXS1OAbWDQz5jtMpOZm2zw2uNBTMxxIf1cQKCbIghwgW5Bi6Ii0mwKCwqf2G6q4wS4tN0CvLUCKfW+cDkSSXbD7roMqURKdnY2JSUl6PV6UxG1zhKSTxPZzyrWO4qnpeLrdDqUSiUqlarJjYlneW/mFOCNx2FsVZadLcfTewMLXMcTFrsBjV6JVPB8d6jnu7nH9ozclQqDAk1NPpnKEC4X+XC5aBflVSJu1F1HUXGGk7KlXC7yQVIeheFaGZqqYs7nCZ7vzvR8x8nXUlopJk91wZTKfyB1JjMXjWX79u3cvHnzuQW4SCRi0qRJzJo1iwULFqBUKvn222+fqQDbocMHcVk/BlHhcco0MuIbfd6JOdso08i6rOe7tfh7hE9k0Jrf90gBPjDo51hvGcyQgF/3eBHeN/z7TF77JQtXzWN34C6ysiTIpIL/W0CguyIIcIEuTfOKno8fy1EoclCr1a2KyY7YueyIFHTjznfT8bf2/uRIJFKkUikFBQVoNJoO9YQ/q0j9rtd73l7Z7aGmpsZUNE6tVj/xBsF3jdWcAryxEC9TlhEXf+b/s3fe4VFW29tWj+d3Po8ISjMogrQjFkCkiwooIE2kSxMIJUjvHUIVCL33XhJ6DS1AII3U6ZNep7ckKIr9nPv7Y/IOMylIIDApL9d1X2mTYe89b2a/z17rWYsZM6ezZc9i0fNdxJ7v/NYjzShzFFY7GeNFUPxmsc+3Oz3fD7kej/geoFevnhgMhscS4H/++ScHDhygR48eSCQS+vbtS0hICMDfCvDffvuNiMgIBn37Dddunnnk67+4eL5zr/9Z6SR8L2ziy7HNaLH/H24XkUVNK7/n6bqtHn3Xt+Djo6XbB97K7wVGzxvM3PlzuXz5CnKZWO1cRKQkIwpwkWLNwwS4UqFGk6EnMzMbmy3zkYXZowonnU5HQkIicrkSSYyyUOLbefzOUXDn4mz2nwvkRMXlSlJS7BHwZyke3S1WCxLfzv3etVotqampDu//w57jYd9zx3xyf89qtaJQKBg0shNbzg3iVNQ45Gn+GC3pBMVvcUpVFT3fhfV8u65HKBkmFddUSx3jCIxbK/b5dqPnu6DrMSR+FzpDBjPnjaN582ZoNJpCC/A//vgDi8XC/PnzWbNmDffu3WPevHns2rWLX3/9lb/++uuhAvyXX37h5MmTdOzYAa+pXZiwsCsTvbswc+lA1qzzYc3a5Uxd1JuJC7sycVFXZi/7lnXr17DUZwaTFnZnondXJi7sxsKVk1i3fi2LV05m4sKuTPC2P9eyVbNZuWYhUxf1YdKibkxY0IU53w9nzTofFiwfy9gF7dl55dsiXP9QIqKD6T+rPS32FVKA7/knH097iy/mv+Pg87n/yfn8P7RfYP/4xbwcHF+/w+fz3uGLef/h8/n/of18++eOxy7I9VzzHjyn43HC1/OF57J/3UH4P5ye68tZDek9rw2fHHrJ7SL5aRwwtDlQgU7bavHl9rfxWjSQ5SuXc+tWUM49ReGCAiIiIsUHUYCLlChyC/LkpHQsFhtZWdmPnJ78qALKYrGg0WiJi0tEIY994vE+Sn9OpSKOjHQtNpurkCvLAlzwUKekpJCWluYosvYoAtxdFCTAhY9ClfRLl/yZOX8Muw4vJ02vFj3fReD5dl6PDJOKG7ErHd8PjFtLhkkp9vl+hPV/Gp7vgq7HO4n70ZtTiEw+yvQVXdm5a+dD25HlFuD/+9//+Ouvv/jrr79Qq9WMHDmSoKAg/vjjD3x9fZk5cyY//PDD3xZj+/XXX1EoFFy7do2goCCCg4OfKd17dGOezyDiNLeKbP3Ph66i56xGhRbgTcZWY/LkyU80n8Ks4eOu961bt/BetIB2S952u2B+GgK84843GbC8HZ7evZk0dSKrVvkQFBSScx8RKwpwEZESiijARUokQnsyQbBarUVbfOtBpDITnc5AQnwKT3OzE06y42IT0emMCC3WiougdBdWqxWDwYBOpyMjIwOTyeTwxrt7bEUhzo1GIzGSGLwXejNtwTD8wkdyItru8UwzyEXPd0zhPd/CeqQZZY7It5B2rjMnFKrPuuj5fvo1CO4k7kdjjCUscS/HI0czaXEXfP2OFqoIm/Dvr7/+4vLly/Ts2ZPFixezceNGZs+eTZ8+fUhMTATs1e8L0xf8WZGcnMxnbVtxO/w8GlPRrf/e60PtAnxvIQT4oRdoO/gjEhIS3L4uj0JCQgJDxwyk1e5/uV00PxnP0+roP2jp5Gdv5fc8X+zyYNDCTowbP46l3y/h9u0Qh/9bTEEXESmZiAJcpMQilaiIiZahVsWRlpaO2WwucrF09+4PZNqySUvV8HQFuH0jTUxIwWi0kJnp/irexQGz2UxaWhpGoxGr1YrRaCw2LcYeh/w84Varlfj4eNZvWEPHHh8yYmI3gsKvkKANFT3foue71Hu+zVYtEUmHOS0Zy/GoUcxb3wd//4sPFVwFCfD79++zatUqVqxYQXp6OiaTCYVCwZQpUzh48KBDpLtbMObmt99+o1+/fjRo+AEZhnhuxxfd+u8JGFL4CPiRF/ikR2POnTv30EyE4oTncE+aTfYoBiL6MaPdR1+g7sce1G1enRaLKtHi0AuOn7XZ9ypjZg1n0pSJrNm2nMjIGBTyfIrTioiIlBhEAS5SohG800qliuTk5DxV0Z9ULGVl3SUr8y4Z6XoU8rinttkJG2lyUjoWs43MzCxstpIpMotagAuF9rKyshy90vPzVbt7rI9C7h7vAlarFb1ez+3bt1mxYgV9+/Xm2/Ft2H31W05GjyEiSfR8i57v0uX5Dk3YRWam1WU9dl/xpG+/Pg/1f//++4M+4MOHD3dh1KhRTJs2jYsXLzqE9r1799iyZQtz5swptgL8woULVH+rOmERgdyO21yk638wYAJ9Z32SrwBv5fc8Hx99MU/UtaXfc7Q69A+6e37BpUuX+Omnn9y+Rn/H/AXzadK7Di12/599rgdfsFd+Fzjq9FGgGAjvln7P0XLP/9Fm0Id82elLtm7byvTZ02jf+XNafVuP5vMq0Wzjv+i+vAnjxo9l1+6dOZ1ZlEglKjEFXUSkhCIKcJFSgAqpRI5KFYtG8yAdvSgEuF0IZ5GerkX+mO3IHgVBgCclpmI2WYu8qFxJxWg0otPpMJlMeXq+5xbgJUGEC8JbGKtzkbns7GyHEFcqlazftIa2HZqwZONIImU3iUg69NgeW9HzLXq+i5PnOzxpP2abzmU9joePZcna8SxduvSRoq5//vmnw/edH85tyYTH/vnnn4/UD/xZs3r1aurWq+NSgLGo+qzfuHOCgbO75CvAO+14m34+n9JjfeMcEZ5LoG//N32mdGDtptVERUe5fZ0eRnp6OstWLGXU3IF4LerP6A296brsA3qs+ogeqz6i52r7xx6r7XRd3oAvt75N+83Vab/5LQcdcj623VyVlvv+Sct9/6RVzseW+3M+Hsp7YPEktFj9jCKhnwAAIABJREFUCp4TBpOVleWYj0ajYcfOHUyaPInh3w3jO+9vGTR4INNnTiUqSpKnoKuIiEjJQhTgIiWS3EXNpBIlCnksaakarFZX4eosch5deD8QSDabjfT0dGQy+VMU4HbUqgQ0Gr2Lp70sY7PZ0Ov16HQ6rFZrntc0dzTZ3eN9HISq6M7RcUGIHzp0iOUrvmfllokcj7DfVPsr5hCvFT3foue7ZHq+7YdBqUhTz7isx/TFg5g7d+7fRr9LI4cPH+bzjp841jmgCPusRyguMcL7Sz7ek9cfPW7OSJavXM7UpWNpc/CVfMTh87Ta9S+aeb3JqLEj3L5Of8evv/7q2C+0Wi0hIcFERITnEEFEZAQRkeGER4QTEhLCyYt+7PXdwV7fnez13ck+vwfMWDKRYYu/xnNZD4Yv68nwZT0Y/n1Phi35mu6zPqbL4kZ0WdqIrksb0mVJA7osaUjnJR/QZlU1Wm5+iRZb/k2LLS/RcvO/abn5JVru/r+CBfjalxk/2yvfg6dff/0Vi8WCXq8nMDCQZcu+JzIi2iG+RQEuIlIyEQW4SIlEEN2CIBZafSUnp2Gz2atnO1NYQSSIPOF3tVotCsXTi4Db52SfV2JiCiZT0fvZSyJCoTKtVoter8dsNuebgl7SBXhBWK1WpDIJM+aOYdba7g6Pp170fLt4Xkui59uWaSE4YVvZ83zbdDni+8F6HDz7PU2aNubMmTNuF3HuQKvV0qJlMxbv/tqesp9TgLEo1v+cdBqTV3Tm0y3lXERf5z01+X79UsIjIjl86gCdD1YvUCB+PKkmm7dtdIx3w4YNbNiwgfj4eHbs2MHVq1fdvoaPw/3797l37x4//fST46OA0H3DbDZjttixWOxfKxRybt66zo1b13M+BnAjMIDz/meZv2w2c5ZPs7NiKnNWTGP2sql8PfRLekxuS4/JbegxpQ3dJ35G44E17Gt85AXqfPQGe/fufeh4bTYbO3fuIipKglQqtiETESnJiAJcpETiLMCdP09OTss3VflJyM7Oxmg0Eh+f8JTm8mA+khgFSkUsaWnpjl7g7haI7kSIDFssFkc1dJ1O5+gF7hwJL8kC3HkOzgg/S05Opkevrhzw24jenCJ6vmNKsuf7FBab3mU9LspnoTXFlTnP91npBGJSTrBw8WxatGzO/fv33S7K3MWJEydo/vGHXLjiS7wmpEjXf8qKLnyyyVWAD9/SmbNnzyGTKTh65iBf7n8jfwG+958061ePmJgYR2X62bNn8+abb1K1alU++ugjdu/ezS+//JJnTmazmRs3bjB9+nRu377tyCiz2WwlwldelFitVuLi4hwEBwfTrk9zhxe9XvPqjyTAt23bTkROBFy4f3D3/ZiIiEjhEQW4SIkkPwGukMeSkpyOwWDEYrY8UbXs3L2orVYraWlpT2ku9vlIYhT2uUgVqFRq0tMzsFiK9jChpJFbnNp7s2swGAzYbDaXLIWSuj75FWXL/ZrbbDZWr17FpCljCYrf4uLxTNKFk6AVPd8nY0qC5/sURktanvWI1QS6vIZlwfN9VjqRmJQTpBhiWLXzOxp++G6+Iq6scP/+fby9vRk3cQQHrk585PW/ELqG+Zu/Ysry9vmu/xnpBCYv60kHnzoO33IrvxfwWt2boKAQoqMlbD26ni8OVubTg+XyRr/3vkSdtpUYNnwYCoWCX375BV9fX+bPX0CbNm1YsmQJkyZN4siRI+j1erRaLVKplBs3btCxY0cWLFhA06ZNmTp1Glu3bmXWrFnMmDGDjRs3cvXq1TL7mv/yyy98N304LTb9m5aHX6CT58dYLJaH/k5mZiYbN24k4NoNFPIH9w/uvh8TEREpPKIAFymx5PaBy2VqYtWJJCelocnQYTZbycoqfAq6s+Bz/lqj0T6lebgeKEhi5EilSuLjE9Fp9Y4ocEmN8Ba1EDcYDGi1Wsd6FGX/d3cKcOfxC1/fvXvXIcjDw8Np17E5fndGuXhs47XB+CvmiJ7vEuD5ttj0edYjVhOIOuN6mfN8K9Ivkm5UEKD+noFjWzF12uQyK8YEfvrpJ7bv3MribX05Ef1g/e8kHGDb+W85FOzJJcUc5MkB7NqzjfnfT2D09G7Ufac6FSq8wripg5DGX2PfpfEs2NqV05KxHLu+iM5ft2PouAEMWPk5vfY0oO2+V5mzYSJRUTHI5UquXL/MhC0DGLS8A618XYuLtdv/Gh92qU3nrp25cuUKs2bNonfv3owZM4ZGjRrRp08fPvnkE2rXrs2AAQMYNmwYbdu2pWHDhlStWpVPP/2Uli1b8tlnbfAc5knr1p/Qr18/mjRpQsuWLbl7967b191dzPWeSeNRHjSbXYmRk4bw888/P/Txv/zyCxcuXOTYsRMoFLE8zdaoIiIiTxdRgIuUKmRSNQp5HHGxSWg0OocfvLCiSBC82dnZDjGUkZHxFMf9IJIvCHGlIo6kpNQS3/u6qMWqxWJBq9U60tBLugAvaJ7O0e+sLHsdgpWrvmfy4m74SxeiNcWTrC95nm+dOYGbsasc4whQL0Nrji8Tnu+86xFBgja4zHm+FekX0Zhi8ZfPYcu5ATRtXYfw8HC3C6LigP8lf3p+045Ayf6cHumHmLehJ/2+7UTjFnXwGjeA4SOH8UGD9/A7dpSA61fx9fXlu+++Y/qM6bT5ogWDhvbivQZ1+KpPG0aMGkqVKlVYtWoVq9esZu6imXh5D2LV5uUoFCrkciVKpZqbgTcYteIbPj3wMi39nuPzPVXwXNuNLmNaU7teLfr06cOHH37IRx99ROPGjalcuTI1atTg/fffp2/ffnh6euLnd4xjx05y+vQ5/C9e4cTx0/j5neTggSPs3r2PObPnMea7sQwfPoJRo0Zx6tQpR1r777/b+6GHhoYSGBjIr7/+yo4dO2jYsCEnTpxweVxpITY2li07NrFtz2akMskj/U5ERAR+vsdy7h1EAS4iUlIRBbhIqcJZxMbHJzmKmRVWnOXX6iolJfWpjjt3gTeZVIVKGUdaWrqjAnhZjYQLqeZCYTKtVutSGb00pug7WyAEG4RarWbYiAH4nThAsi6qxHm+8/McpxokZc7zbV+PiDLr+U43KhxrdzL6O0ZN7UKzZk3LdDRUQCKRMHTYtyhUUqJS/DgcPJyJC7oxc854Ro0awaFDhwkODuXWrSBkMgXR0RJu3LiJRCJFIpFy6dIlgoKCuXjRn2vXAti5cxfHj59EIpESERHJpUuXOXXqFGvWrOXOnQgiIqIIDg4lKCSEcxfP4bWpO+0PVmbUwn5MnDiRZs2aUbduXd599z1GjfJi7py5TJs2nX379hMVFYNKFYtKFYtcrrT3p5apXPY05z1ZKlE69rdTJ88ybdo05s2bz7lz59BoNMyYMYN3332X7t2706xZMypVqsTHH39MTEyM21+X4kJkZCRHjvjmWNbEFHQRkZKKKMBFSiVSif1UX6fTPbEXXBC9CQmJT228udPpH6AgPj4Bo9EoCvBcAlyv17ukoZdWAe48N6vVytWrVxk8pD8Hrnu5eGwNltRi7fnOz3OcapCInu+Ysuf5zr3+V26cpG7duty7d8/tAsfd3Lt3j71797J45RSW7OzNxAVfsX3nZlQqFSpVLGFhEYwdOw4Pj9e5ceMWPj6r6dOnL4E3g7hy+RojR45ixMgRjBkzDj+/43gvXMiuXXuIipJyzO84O3buYM/evWzeuoVTp06zc9dOVvisYPVGH1b6+LBh40b2HNuB7/mDXLjgz/XrgcikSlSqOBQKNVKJArlclYMyR3grcrALcGfRnXt/c973FIpY7tyJZMeOXSxduoxx48bToEEDKleuzGuvvYaXlxebNm0iOzvb7a9LcUEul7N581bC70SLAlxEpAQjCnCRUsWDyqD2G4P09IwnEuDC79psNuLi4pHLVAXw5ON2jhIIaehCQTaNRutSnMvd4tCdAlxIQbdYLI7XSBCs7h7n08C5R7jNZsNkMrFyzSJ2XRrmJJjiirXnuyDPsej5LoOe71zrrzHGEiw5wfsN6pGZmel2geNuTCYT+/btp227TxnhNZRhnoM5cuQocrmcY8eOM2nSFNasWYePz2oiwiUcPHiUM6fPO/pCR0ZIuXzpGqdOneN6QCCbN29j396DREfLiQiPJiZG7iSYFdy+HUxIyB3C70QRFhpBTLQclTIehTzWZY+y70lqx/4qlSpcnkcQ4M7CW3iO/MS3/fsPPr8TFsXRI35MnjyVmjVrUqtWLVauXMnZs2fJyMgossOZ+/fvExYWhtls5ueffyY+Ph6pVPq3/uvigsViYcuWrQTdDnO85u6+7xIRESk8ogAXKVVIJSqkkpzNXq4kNTXNkab8ODiLXrsH3J5mJ5UqUMhVKOR2kfyk/cELEuBC5CEjw+5nL6sRcAFBgGs0mjzR79IowAXR7Vwp3Wq1Mnb8d/gc7pvj+U4ttp7vFEMUhgI8x6Lnu2x6vl2uR6uWBG0IC9Z9w2ftPi7zEfCff/4ZPz8/du3cTWBgEP7+V1i29Hv27z/E4EHf8uabb/LBBx9w5LCvy54TGhLhEMj2/cM5i0rtEikV9hVZzl4mkyrsX7s8Nm+BU8e+KnP+udLxXHK5yiX6nfexeZ/TeQ7C56GhEQwfPoIqVapQqVIl3nrrLerXr0/Hjh2fOBXdZDLx9ddf895779GgQQPq169PrVq1qFOnDlOnTsVkMrn9Gvg7EhMT+e67MQQE3MxZf/ffd4mIiBQeUYCLlCqcbwzkMiXJySmOSOmTYrFYSEhIQiZTIJXKXT7KiiAKXtB8VMp4MtL1ZNqyS63QLAxWq9UhwPNL0y7NCAcQPmsXcyZwDVabkcjko+73fFvSuJP0wHN8Xj6NFEMUZptW9HyLnm8Xz7ew/kaLhjSjlDNRU/Gc3I7+A/q5Xdy4C5lMxrZt21i0aBELFy4mNCScy5euMWrUaGrUqMErr7zCq6++yquvvkr58uVZuWKVyz6xZPH3TJ401cVjXVIRMr/WrdtAo0YfUrFiRcqVK8fLL79Mw4YNH3uNf/jhB3r16kXVqlWpU6cOffv247333mflSh+CgoIZMmQIo0ePRi6Xk5aWVmz7lJ8/f54aNWqwevUaiiL7TkRExD2IAlykVCKVKpFK5cTFxWMwGItEnNlsmej1RuLiEpDJFEgkMiQSmUvhmaJGJlWhkMeRmqLBas0iKyu7TAjNh1HWBbjVamW+9xx8/Q67iG+3eL4TdqMxxRHu5Dn2VzzwHAfFbxE936LnO+/1aI4nURfKOck0Fm7txfRZE9HptG4XN+7gl19+YdeuXXh7L2Tq1Gns3LmLiPBIBg0axKFDh2jWrBnlypWjQoUKvPrqq1SuXIV1aze67BOhIRG89977nDp51u1775PveUokEvvBdkREFEOHDqNmzbdp3bo18+fPL/T6/vbbb2RlZbF37148PDxo2LAhfn7HXPzrUqkMhUKBn98xvvmmP1WrVmXZsmXExsa6/frIzf379xk2bBhdu3ZDLnf/6yVS9pDEyDl65BjRUTLCQiMJC41w+5hKIqIAFymVyHIEuFKpIiMjo0jStjMzs7BaM9HpDKjVcUilcqcCNE9PgMtlahLikzEazWRlFb6lWmlDFOBWDhw4QM++nVw939pn7/k2WFIJd/Icn5dNQ5F6nWSNTPR8i57vfD3fWlOc41o6eNuTERO+Jjg4yO3Cxp2o1WqmTZtG+/btGe45nMOHj7BmzRru379PQEAALVq0oHz58lSuXJm6desyY8YsIiMkyGVqYqLl+PisoUqVKixatNTte29R7d1ChtnNm7fYtGkzW7ZsYfHixRiNxkde159//pmrV68yf/58evbsSbVq1WjSpAlnzpxz9a7n+NkVcjWXL19llc8aOnTowODBg5FIHq092LPk4MGDVKtWjevXA93+eomUPWKi5Qz5diirV63l9KlznDxR8g/+3IEowEVKFQ/8a3Zvm1wuJyXFnoZeNALtLpmZ2Wg0OlSq2JwbhacbAbdXdI8jI0Nbpv3fAmVdgNtsNnvLntlT+HZCa7d5vs02PWGJe1w8x1Hqa4wY6cmnbZvR4evGjJ7zuej5Fj3fTuuvJUFrvx4P3BrGkLEdWbtutVvaj5nNZi5evEhUVBQGg8GtgurXX3/FYrFw9OhRmjVrRtu2bQkLC+P33+2e3/bt21OhQgWqVavGxAmTuHD+MjHRcuQyNfv3HeKD9z/g3//+N5s2bnX7Hlwke16OIJZK5Q4xvmrVGjp16sSmTZv48ccfXdYvOTk5T8q4QqFg+PDhLFmyhEOHDuHn58f69evZsWMnMTFSx3M72qc5WqbZvfChIeH4+R1nyJAhJCUluV10O5OYmEitWrXYvWvvE9efERF5HKZOmc6e3ftZ6L2YY34n3T6ekogowEVKFQ4BLrMjiZGTmJCMxWxxKWj1+CIom6ysbMxmM8nJKcjlcqQSGVKpIgd5zmm6Mk/RGWcU8lgU8tg8BWtyI815LqVSTVxcAnq9EXsaelYOZUd8ZmXZi+JZLBbS09MxGAyOonRlpTidcA2bzWaSkpJo+OG7nLmyG605Dn/FHIcv2O751j3VPt+hCXs4EjKcfdeHsnhHT3YdWsexY34sX/E9UqmUwMBApkwdz6dtWjPE8xvGTf2Wb4Z1pFf/DkycOgpf36NcDdvLgk1fM3pWRxbv6MXV4KOokyK4qlqS1/Odfln0fLvJ852ql5Csd+07H5a4G5vNSmDESVYfGsi2iwMf6vk2W11rEHhN7cHatWu5d+8eP/30E3fv3sVsNmO1Wl1ISkri+vXrXL58mbS0NEdNj99++61QouW3334jPT0dmUxGTEwMgwcP5tNPP6N9+w54e3uTnp7O3bt3sdlseQTes+K3335Dr9ezadMm2rdvT0JCAitXruTll1+mQoUK1KpVi4sXrzj2h9u3QpkyZTqrfNby1ls13L7/FskeLlM5CsQ5dxqZP98bLy8vvL29HYcTAqNHj+b111/n/fffp2/fvqxfv57+/fvTvXsPunbpyqmTZ5BK5MhlygeF46RCyzTn77kWoYuJlrFkyVJOnjxZ6OvtadOiRQs+//wL5LKC7zPc/VqKlF5mTJ9NZISEObPnsXvXPrePpyQiCnCRUoezqJXEKIhVJ6LXGbHZbGRnZzuETFZWluPrwiC0wzIajaSnp5OcnEJCQhIKhcpxoi6XK5FKFEhiFLmqmrtujMLPcrd8eTAXpeP55HIlycmpmM1WMjOzykxbMuc5OldB12q1mM3mMnUI4TxXo9HIgQMHGDisO1eVS508thscwu1peL4Fz/GW08OYuXQQ4yeNZNyEsezYsYPlK5chlUqxWq1YLBZSUlLw8/PjypUrKBQKAgMDCQoK4vjx4+zfv5+RozyZNHkCc+fPYNn3Sxg0eCCTvHtwPGpULs+3v+j5Liae7zPSCVyOWk+6JplT5w8ywutbPvvsE6p6vEZM6kmStFFcy7X+GmMsCdoQzsumczxyFAdvjWDX8dmMHj2K3bt3c/z4cfbu3cvq1avZtm0bW7duZcuWrWzdupWNGzdy+PBhjh49yurVq9mwYQNbt27lxo0bRERE8MMPPzySYDGZTLRq1YrGjRszb948Tpw4SUhIGMOHD8fLazRz585lz549LFq0iGvXrrlFVKWmptK9e3deeeUVqlatSqVKlXj77bepW7cenTt3pn//Ady+FeqyRwQH3WHIt0MZPXqs2/feItm/ZQ8O0J2LjB06eJRatWoxYcIEfH19OXv2LP7+/ty8eZP+/fvTpEkT6tSpg6enJz162IX3Kp+1XDh/2bEPC/cHDmR/L1j37D7AgAEDOX78ODKZrNgI8bCwMKpXr84l/6uiABd55mzbuhO5TE3AtUCuXb3p9vGUREQBLlLqkEqUSGJcW4PFxyWSnp7uiJ4UlVgTIpIGg4mkpBSUSvWDwi65BLhzf1RnHr5hqhypeHK5PRKelpaBxWItE224nNdYmK/ZbEar1aLX612sBaV1/vmth7AmCoUCz+96s/n0IIfHVmOMfTqe76TD6M2pRCQf4ljYGIaO68i5c+dITExEp9NhtVoxmUxYLBaXbAShdZrz9So8VqfTodPp0Ov16HQ6bt++xeARXzFvXQ8uRfqgNcWjyPAXPd/FyPN9MnApI7y+ZcTIoYwa148rV64ye/YcmjZtisas5prqe1fPtzmeuIxAzktnsmBLN6Yv7cXiNePZu383q1evYtnS7zl37jzXrgUQHR2Tk3Isz0kRliGVynIOIO3FsqKjYwgIuM6xY8fZsmULmzdv5uLFi9hstoeKo+zsbPbt20f//v05duwE0dESQkPvsGLFSjZs2MTNm4GcOnWGDh06MmfOHLKzs5+5qOrVqxdvvPEG5cqVo3Llyo6q5wMGDOD27WCiImNc9ofoKBmLFi1l7NjxZaAQkorGjRvzxRft6dfvG5o1a0br1q1p27YtS5cuY+7cebz++ut8/vnnjBgxkmN+J/LdfwsrTCUxCg4dOsrAgQNp2bIl+/btc7v4/v13u22hevXqjBzpVWDbN/e/ZiIiIgUhCnCRUocQ+XbdkOSoVCpSUlIwm81kZ2c/VvQ7P8Frj0ZnYTSaSU5ORaGw9yB/8H8/6I0qHA4I4xMi3wVtmPaKsDKkUjkKhV2Mq9Vx6HQ6F+H55Kn1xRNnsZmZmUl2djYGg8El+u0s7soCztefyWTC/5I/oyb2ZMeJyU/P8510GJNVR1jiHk7FjMV7cy/Wrl/huA4FkS28RllZWY4UYmHcws+dX1NncX737l2MJiMBAdfwHDmYTl3aI0m+4BCboufb/Z7vkPidXA24yCeffkyXrl8SFByMTKZgypSpzPOewQXpbA6HjOBEtBc31KsxmDO4GXqGifN7MX7GAA4c2kdY2B0iI6KRSOTExMiRSBQoFM6RT8GTmxe5XIVcbrfmyGUqYqLlhIaGs3fvPubOncuaNWsIDQ11XFvOgvzXX39Fo9GwbNkyWrZsRdOmzRg0aDD/+c9/6N27D/v2HeDCBX86d+5Ku3afExAQ4CJ4Ll26RM+ePR9bMP3444/8+OOPmM3mAg8Kpk6dSrly5XjllVeoWLEi7dp9ztq167h9O9gpJfvB/hB4M5gRI7wIDgpz+777LAi8GcTt26HcvhXK+fP+DB06jHfeqc9HHzWhdu3ajBrlxfWAQCIjYsgvNftxBLhUYo/Eh4WFM2PGDBYuXOh28S3Qt29fOnfqQmhIhFO/dqUowEWeCfPmLuDihctuH0dJRRTgIqWK/DYehTw256bOLsITEhJIT0/HaDQVWMgrv88LwmbLxGbLIivrLiaThZSUNFSqOBRytYvwVshjiVUnEhebhFIR90g3A7KcCLhQpVVIRY+LS0Cj0TgEjiBo3C0On4bYdD4oyc7ORqPRoNfr8wi50noIkXs9nOdqtVrR6XSEhIQwfvx4du3dxObjIzh0ezinYvL3fF+QzyC+kJ5vgyWNsMQ9nIzxYuuFgYyf2R+FUu4iugv6+xBeN+e/pdyvmfPvZ2RksHHjRrp178SGkwPxvTOC05LxKDMu5dNXfI7o+X6Wfb6zrOzavwHPEUPw979EUFAIAwcO5t1332H0jM4MHtuWrr0/ofs3rdm+YwvrNq5h1twJnDhxDIXc/l4slagKjEg+rG6GUCDrgcCw+3Xt7/EqYmNj8ff358iRI6xcuZJ58+bh4+PD8eMnkEgk7Ny5k4ULF7JixQp69epNp06d2bhxI1qtluDgYJo1a8aAAQORSGRs3bqd3r174+Pjg5+fH6mpqbRs2ZI2bdo8tljy9fXlww8/5L333uPQoUPcv3+f+/fvc/HiRc6cOcNPP/2EXC6ncuXKVKxYkfLly/PJJ585DmDt9UBUjgPcXr36Mn+eN/JcqdqlFeG1VirinK4VNVev3GDhwiWEBIcjl7keaOc+/H4cYWovCqdEKlUwefJkPD093ZIdkR/btm3jvffeY/PmB8X3SkMveJGSQYvmLdm396Dbx1FSEQW4SKniYanc9gIsCnsxFrmShPgk0tPsxbyEKFx+6cwPq7T94PtZZGffJSsrG6PRRGpqGrGx8SjkKkeBNoVCTUpKOga9mfR0LbHqBCQxcvvY5OoCKqnbb65kOTcAcqfCNHFxCeh1QlG20inABd9+ZmYmd+/eJTMzk/T0dEwmU77R1LIgwPM7LDKZTKhUKjZsWsvsOdOYPHcAlyM2YrIW4PnWxzya5zuX5/h45CgWb+3PoSP7MBqNeV4r5/UXRLdzdLyg+TgLcZvNRnJyMpu2rmPZynks2fIth8/6kKpV5fE4pxqkpBlkeTzHoue76Pt8m6xaVBmX2XRiKK3a1WeIZz9u3w6mf/8BfNG+LRMnj2eo52Daft6ar77qzqrVa7h58xZKRU4xyZz3ZYU8FqUiLif7R8D5PS+/7z3AXrxS7SLA7QesOYeUMiUKhRq1KpaAgBtcD7jJnt37CAi4gUoZi1QiRypRcP7cRVauXIW39yK2b9/BoIGDuHnzNnKZips3brNs2XJ8fNbQt8839OrVi2rVqiGTyZ5IMNWsWZN33nmHjh07smnTJnbs2EHz5s3x8PBg1apVyGQyatasSeXKlXnttddo2LARUqnSfpgrUyGRKNi/7yAnT5xm4sTJXLt2w9GF42l14iguuArwWMeBjPDzB5/H5vxcnUd8F/b/dM1QU7Jt2w7ef/99pk+fztWrV90uxH/99VcuXbrEhg0biImRIZOpRAEu8kwICQ6nQoUK7Nm9X7zmHhNRgIuUWWRSe6p4QoLdw5rbu1qQ8Pm77wtVqnU6PcnJqahUsQ5feGpqOhaLDas1E61W71JgrTA3CPabkVhSUzKwWoUofOkV4MLcTCYTWq3W4eUXcV0rk8lEamoqy1d8j8+q5dyQ7niiPt+5PcfH7oxjtvcY/P39i+TQJ79IufD3YzAYSE5O4tyFMyxavIidJ2c4BGSA6nt6AIn3AAAgAElEQVTSDHIyTOoc8S16vp+W5/tOrj7fxyNHsergQIZ7DWTNmrVs2rSZpk2b0PKTxixeupBjx44TeDPI8R5bHFNhBWGmkMfi47OGAQMG4ed7wuUxS5Z8T7++3+Czcg3ffjuUIUOGMn78eNLS0h5bMJ06dYqtW7fSq1cvKlasSLly5ahUqRIVKlSgXLlyDBkyhOPHjzN48GCqVKnC22/XYrTXGObNnc/uXfuQSGQcOXKUq1cDnNp0KRwFxdy9rqWVB1XR5ezde4AunbtSt25dpk2b5vYoeGZmJj4+Ply44I9MpkSaKztERORpsGnjFipWrMShg0cIvBns9vGUREQBLlJmsaeW2aPhsbFxJCQkkpqahlarc/iLhahrQZHVgoS5PfqXjdlsJS0tA7U6DolERnx8IgaDiaysu1gsNpRKNTKZAqWy4IhP/mO3jz8xIQWTyVJqo7+CwBPmp9fr0WrFfuh/t1ZJSUms37CaNl82Yv2Jvg8836aER+7znZ/n+HzAQYYNG4pMJnP5P5+UvLYOm1OBQwO3b99m6OivmbO+GxeiF5BmkOfb91z0fD+bPt/ytIvMXTiTt2pUp379d3jdowq7du8mMjLa7ud+As/tM3vvz4mMhoVGcvtWaJ5xbt60lcqVq1CzZk2mTJnOQu9FVK9enSVLlpCZmflI4iguLo758+fTt29fNBoNv/zyC9u3b+ett96iWrVqVKlShWHDhlG7dm1effVVGjVqxL1799BoNHTs2JH/9//+H+XLl6dq1ap4eHjQuHFjxo0bz759B5x6ZCtFAf4Ur5Pc14VMquL2rVAunL9MxYoV8fHxcasA/+2335gwYQJfffWVU/tTUYCLPF0G9B/E6697cPrUOc6cPu/28ZRERAEuUmZx3ITlpIjLpArkchUqVSxJScmYTCaHAHcuJlUYIZGVdRez2UpKSppLKzGTyYLVmkl8fGJO0bbC30BJJUpUynjS0jLQanUuFcFLC0L6stVq5e7du+j1ejIyMh759ShrOAtYg8HAjRvXGTdpKMtXLeT02eOsPjCUg7c8ORE1+m/7fOf2HCfpIhg/YTznz593af9W1GMXntO58r3FYkEmk7F0xQIWL11AtCKIi7LZouf7aXu+M6151iMs9gj7D+2kaav3aN7iI95404PB3w4mJCQMiUSGQu7+9/aHvec7iyrnQ4L8i2Cq2LplB/Xr16d9+/a0bNmSpk2bcvPmTYegzi2I7t69y8iRIylXrhxffPEFr732GuXLl6du3bqYTCaOHj1KpUqV8PDwoHz58pQvX55KlSpTrdobdOz4JY0aNaJr166kpaURERGBv78/DRo04N///jeVKlWifPnyNG/egitXrjkJ8LwF2kSK5npxvm7kMmcLhIr69d/lzTffZNeuXdy/f99tInzv3r3UqlWbGzduYbesiQJc5OkhiVFQt+5/8PDw4OyZC5w6ebZYHrQWd0QBLlIoct+8OHpplkAP2oOiPqoHXsKcjVWpUJGUlITBYMRms3u8H+ZhzSuA7GRn/0BmZrZLhXSlUu1IRTcYTGg0OhISkgpc5/zX3f5RoVATGxtPXFw8Go3moX71kohzpWyhQJcYAX+4iHVeG7PZTGJiIhcvXuTQkb14eY3gu8n9WbF9FGma+Pw9x6a8nuNYzS0UsVH06vMVCQkJhTqUetx55CfIMzIy8PU9yrT5w9l8ejCnc/qei57vovd8m206u/iWTGL5gR7M39iNUzdWM2/+bN54sxoVKrxC0+aNmT1nBv7+lxzdH+xiMO97WXG4Qcsdlf87j7CQdrxo4VK6dfuKrl27Uq9ePcaOHUvNmjU5evSoixC6d+8ea9eupUaNGo7IdaVKlWjcuDGvv/46X375JYGBgXzxxRdUrFiRqlWr8uknnzFlyjR27tjLtas3mDp1Oj179GTDhg189913zJs3Dy8vL6pUqUKVKlWoVKkS1apVY8CAgfj4rOLy5auiAH/G141cZj8AP3XyDG3atOX1118nOTnZbQL8hx9+oGfPnvTp05eYGHnee7Ri9DcoUvI5e+YClStXxsPDg4BrNzl08CjRUVK3j6ukIQpwkUJhfwNXoVbHIxQ1c7SNKaE3AIKYdRa2cpm972xCQiJGowl7obP8xUH+3nD7x+zsu9jblGViMBiJi4tHLleiVseRlpaB2WwlK+suBoPJUd1VWGehsEV+URuZVEl8fCIpKWmkpaWTlJREWlraQ6u1u1scPg7OadU2m43U1FSMRmOJnc+zInc6t8ViwWw2o9fruXUrEG/v+axZv5Jpi/uy4lBPjoaOIjL5SE6vcFfPcZzmFucvnmL8ZE+WLl1MUlISWVlZBRZWK+rxO39PqPp++swpPMd35nz4UtHzXcSe7/Dcnu+oUUxf0Y2WrRvTrl0b3n67JuXLl6d79+74+R0jOlrm2j5Mljdlt7jc/OdXEfvvxiaTqoiMkHDJ/ypHj/ixymcNnTp1pkqVKnz66adIpVJ+//13wsPDuXDhAu+88w5vvvkm9evXp169/9CyZUtGjvTi7bffpl69eiiVSkaPHk358uWZPn2mI33TfhBs31/v3Ink4sVLTJ8+ndatW/POO+9QsWJFXn31VTw8PKhRowYeHh689tprTJ06DXk+LcpEnv61JJOq2L17L7Vr12bAgAF4eY3Gy8uLsWPHYjQan6kI9/f3580332Tz5q2OlnWiABd5GqxZvY5Xyr2Ch4cHMdFyNm3cktOFwP1jK0mIAlykUMhk9hZYWq2ehISknMqzpUyA57T+EvzhQsr43bs/PJbAFcS4EMETfN9qdRypqemYTBYslkzi45JcTtrzE+ACKmUsOp0Os9mC1WpFq9WSlpaGxWJxqeheGgS4UAU9KyuLtLQ0zGaz28dV3CnIU52dnY3VaiU+Pp6QkGB27trOtFnjGerVi6SU+Hw9xzGyOyxaOpcrVy6Tmpr6TFrfFSTABdLT05k7bzbDR31LsNxX9Hw/Zc/3ht0zqFevDt8M6EOTJh+xddsWwkLv5Nob8m+HVZxu/p9EjNjfl5U5HuAQTp48xZkzZxg7dixt27bl7bffplatWrz88svMmT2Pa1ftkaHvl62gYcNGTJ48hWrVqjFz5kxmzZrF6dNnXKJGLmPLaTkZHS1hwQJvateu7aiMXr16dT788EPef/99PvroI65euUZZaUVWHBBeI4U8FoU8lmN+J/nsszZUq1aNXTv3sXrVWlq2bMmQIUOeqQD/+eefqVmzJl27diUoKMRxrYoCXKSoGTHCixdffBEPDw/kMjXr120iOCjM7eMqaYgCXKRQSKUKEhOTsVhs6HQGVKpYexRcWnIFeG6ECLM8p7WNQqEiJSUNs9mCzZa3N/jDxGN+EbyEhESHH1ypVJOUlILBYCIjXY9alZBnk3ROfROiN4mJyS4i22g0kpGRgdlsdilgVVKFt/MaOn+t0WjECHghcW7TlpWV5RDhJpMJg8GARqNh6tSpjJzYk83nBrHxVH9OhE8kURuOTBFDv4E9OXfuLDqdzqVVmDtsAML1bjabMRqNHD5ykAnenTkeNaoMeb5d+56flowhPOnAU/N8h8f7smDhbKpWrULLVi24fv0GCkVO9lMpv6HPT8AISCQyjh8/QY8ePahSpQoVK1akYsWK1K5dh82bttG5cxfKly9PuXLlePPNN6lduzZ169Zl5sxZxMbG56TrK/L9P6VSOUqlGrlcyc6du3n33XepXLkyL730EuXKlaNy5crUq1uP0aNHI5cpHGLL3etVFsjrB7f3Zrfv02oiwmPo338Ar7zyCjqd7pmK8A0bNlC1alWmT5tBVKS0QBubiMjjEhoSwRdfdOC5555zCPDDh3w5cfy028dW0hAFuEihkMkUqFSxpKdrMBhMxMcnljoBLnekUyocCIXZnMXf30e+80YhbbZMUlLSUChUD/rWypUkJCSRmqJBpYx3STUXPjoLcIU8lvQ0jSPSLaQYC+LUWbyW9GJluddQr9ej1+tFAf6E6+h87QoR8U1b1jF8xFDatGvF4uWz8Dt+lKmzR3LEdz8Gg8GRcu7OrArnw4S7d++iUiuY4/MNp6MnlxHPt4w0ozwnhd7e9/x2/EbSjLIi83w7r0dMygn8Thzk/Q/eY8iQoUSER+W8P6rKhOgrKHIoHNJeuRLAlCnTGNB/IN98M4A+ffoye9Zcgm6HIZOqWDB/IUOHeLJnz35u3QpCoVA5vPJyuRKFPL/1s1ughP3hypVrtGnTFg+PavTvP4DOnbvwzjv1uRUYhFyuRiotuIicyLO9RoRsun37DlKtWjU6deqUb6G+p8VPP/3E4sWLqVu3rqOtnhgBFykM4XeiuH0rtMDe3ufP+dOo0YcuAjwsNJIF8xcW+JySGDmXLwW4fW7FDVGAixQOuf3mQWinJaShl6YUOHv6t9DiReFo96JQKElMTESv1ztEwN+JEOfHCAI8NTUdlSqWuLgEYmPjiYmR2lPSnf4uhBR0hTzW8bVcZhfgcbFJGAwmR3VwYSzp6emkpqZiMpkcQsU5Hd3dIvBxcRZ+RqMRrVZboufjTpwzI5zFrNB7OzU1FX9/f06ePMmJk8fZt38PsbEql9fgUa/9pz3+rKwskpISGTP1Gy4G7kFnTir1nm+NSe2Yy8kYe9/zVIOkSD3fzusRGnmdmXMmsWrVamKi5Y73IkFsuPu92h17g8CDzCTXKKOzIHb4zWV2wS3sJXK50i7G8xHgMplQg8QuwleuXMUrr5Rn5UoflIo4bt8K5eCBI0RHSUVB5ebrIG89ATUKuRqJRM4HHzTgjTfewNfX95lWSD937hxvvPEGrT/+BLnMfs8giSn92SoiRcPZMxcY7jmCxYuWEhEek+fnO3fsoWrVqi4CXC5TM3bMuHyf7+qV64wdM56hQz3dPrfihijARQqJCoVcTaw6gZTkNNTqhFJ3uurYWKX2GyepROH4XC5XEBsbT3q60AorO6dCesGCIXfEXK/Xk5aWntNSS4NMJkcikT5SdV6ZVEVSYhpms9UlDdhqtZKamopaHUdychoWs43s7LslXoA7+4yF1lpardbl4MFZULp7vMWd/CLYzoc1QoaB0WjEZDJhsVhc1jf3wY47r4fMzEy0Wi1Lly5h+qyJnI/ydvU4m0qX51uXT99zozXNxfN9VjqJBG0w+ifwfJ+MHIef/2qW+yxi/GQvzp+/gEKeNyOnrAvw3HtefoLM9T1cldPu0m5vkssEq1N+/4fS0ZoyLDSCq1eu5xTWEl6HWKd2WO5fl7JGfteAszdcJlUybeoMXnvtNZo2bUpYWFiBgvm///0v//vf//IF4L///S9//PHHIwvwH3/8kcGDB/Pyyy/j5TUamUyRI8DFa0Xk77kTFsXX3Xswa9Ycxo4Zx7ZtOx0/k0qUeC9YxPPPv5BHgK9YvooL5y+5PNfixcuoW7cen33ahi2bt7l9bsUNUYCLFArhZkIhj3VU7X5YH9XSxYPibGp1HBkZWqzWTOwi/NELs2VmZjp6dptMJuLj41Gp7DdouTf23NV6hQi4TmvI8aTbHKJerbZ79BWKWFJS0jGbLSXeC+48fqvV6oiAC32oc4tKd4+3JJE7Am4ymVzWtjiuZ+6/L6vVSnR0NEM9B7Dat2+Z8HwLfc+N1jQXz/dZ6STiNSFoDclcCF/JiSj7c19RLiJadYOevbq5er4Td2OzWVCkXeJU1ASOhA7n4K2RrNk1mTlzZrNhwwYUCgUymbwU2YtERJ4uCnksUomSBg0aUqFCBTp06EBiYmK+Yvmvv/7i5s2bfPXVVwwdOhRPT088PT0JDg4G4KuvvmLdunX8+eefhYqCX79+nZo1a/LGG28QEHADiUSOSined4s8GiuW+1ClSlV27dzDnt378fZezPWAWwQH3eGbfv0RtKCzAL9x/Rbz53kTfieafXsP8nGr1jz//PO0bv0J3y9bQVhopNvnVdwQBbhIoch9sp/7xN/d43u6qBxphDKZwlEN3i7C8/fZFiQknKN4er0erVZLfFyyo6hLfkLc+fAjLjaRlJRUtFodBoOR9PQMlEoh/VGNQq4iOTnFJXXY3eLpcXHuAy60odLpdFitVu7eveuy9u4ea0lCWE+hhoBOp8vj9Xb3GB82buH1t1qtBAQEMH5ud64oF5FiiCa9FHu+b8WtJ9UgcfF8bzs/lL1+K5EpI/C9vIymn9TGe1t3LkrmcebKHrwXz6Njj8b2uUjGEaTegSpWysnzB5i8uBvDp33CoDGfMHfRRPz8jqFUqu2F1mTyHC9yaX9vFxEpOqQSJZ6eI6lUqRLdu3cnPT39bwW4yWTKc7/8uAL83LlzNG7cmHLlyvH1119z+1aIS30ZEZGHERYayUeNm1C5chXWrt3A5UvX2LRxK5s3beWjj5rkK8DlMjV9+/Tjm28GUKHCq7z4jxdp27Yde3bv5+CBI0RFin3CcyMKcJFCkZ8AL20p6AXOXaZy8YULXniNRueIaDuLxoJSdPMrgmW1WElP06JUxP2t+BZS3OQyFSpVLLHqBNSqOGQyu9dLmuNDVKnsrcrcLZieFOdics4V3w0Gg9uLgpVUnMW3kHouHGoUdK0Wp/V1ToO32WxotVpGjhnIrfDzpOqlZcrz7a+Yg/eK8XT/+it69OuA99avqN/wTVp8+j7b9q6kSZOPqP9eHRZu/4oTUV5s9hvDwqWzGDPWi9afNaX6W2/QpOlHrFi5nNu3g3PSze3WG5lUFN8iIoVFKlFy7uxFqlWrRq1atbhw4cIzFeAymYzBgwfzwQcf0KRJE9asWY9cFoskJv/CWiIiudm2dSfPPfccb71Vg7VrNhATLefihct07PBlvgI8MiKGt6q/xXPPPceLL77I0CGeXLkcwIH9hzlz+rzb51McEQW4SKHJLz3a3WN6JvPOEeBCcRyhgnlsbBwpKSku1bmdvaqPIoQsFit6vdmlDVl+Qtz5NZDL1I4ibUL6uiRGgSTG3q9WoVASFxeHTqdzi1+3KMWisw9ZiNbq9XrHwYc7C4OVRJy93DqdDo1G45LW7/y44iTA8/OiC0I8IOAaw0cO5tC1yQ883+rlGCwppdbzLfT5lqvD8fyuN5Vfr0Sz1u9R4+1qvF2rJr179+TLTh3p2OMj5qzvTLtOjXnzrdepXr06r1V8jRo1q7Nx81qu37iOJEaSI7qdD1gVYgEnEZFHxLlYaky0nO3bdlG/fn2uXr36TAV4RkYGLVq0YOjQoZw7d465c+cTFhopesBFHhlJjJzWH3/Cc889R5UqVdm9ax8yqYr16zbx2quv5RHgq3zW8Pzzz/PiP+ziOyQ4nOCgMBYvWkpMtMzt8ymOiAJcpFA8rC9qabhJe/g8hIq3SgeyHBQKFYmJyZjNFrKysh9JQAhfZ2VlkWnLwmzKJC42yVEsJfc4hF6jzjwYt9rl92Q5rdQkEhlqdRxarS5PMS13i6nCCC7nzwW/siDAhZ8JqdPuHnNxoqDaBAIGg8Elm+Dvfr+4zUf4ns1mQ6/X43/pImNmfsXh4BFcVy93tNYqjZ5v5z7fu07Moc67HjRu9j59+vamefPmeC/wJiwsnJ27dvBVrw5MmTqF5s2b88Ybb/D5559z43qgoxq3XG5/P5M6FVeTSdVIJc7Vvt3//iwiUpzJ3brpyuXrNG/enJiYmCfygP/111/88ccfDh5FhI8YMYK6deuyZs0azp49y6RJUxx1e0REHoX16zbxj3/8g+eee46XXvo3+/cfIvBmEO3afeEiwKMipTRs2Ih/vvhPevfqQ3DQHSQxCtav28iRw35un0dxRRTgIiI55FfFtjC/q5DHotHosNkKL1gyM7OwWrJIiE95onHkj4q4uHgMBkOxFFWPI8KEvudC2nRmZibZ2QUffJRVnA8tch/AmM1mdDodRqOxRGdIOM81OTmJpT5TWbF9FBpDAoq0S6XS8+2vmMPh0+s4fOQAfle/50T0d6w81IutJ8czbeYkVq9eS3SUjPA7MWzftotWrVrRrFkz+vcfyM6dexwtxURERJ4OkhgFG9ZvpmnTpoSHhz9RBPy///0vf/31F3/99Rd//vnnI4nwefPm8fHHH7Njxw6GDx9uP3S7Eej2dREp3kglSiLCo7kTFkXAtUD69O5LrVq1eeGFF6hX7z8cPHiE1avW8sorrzgE+MoVq3i1wqv07tWHwJvBXLxwhTlz5tGwQSN27NjNuXP+hIZEuH1uxQ1RgIuUWfLv6ap+rIi+8BxJSSlYrQ/aZhVOQGSTnqbJ+ftQIpUqctrWPJkAt0fEFaSkpGGx2Fun2Su3Z5dYAS6kTuv1epdWayVxPs+C3Cn6QgsvYf2Ex5TUNXQ+ZDhx4jgTJo4lULL/gde6FHm+LynmEK8NotXHLalcpRI9hjTFN2wEV5WLSdHFcOzMHj7v2JqJE6bQr19/2rVrx+RJUzl39mKe9z53vweLiJQmnP+upBIlXTp3Y/To0dy9e/eRBPiff/7Jn3/+6WhBJghw53//+9//HiklXa/X8/XXPZg2bRq9evVi4MCBLFu23O1rJFL8uBMWydUrN7hy+TrXrt4g6HYYd8IiuRMWSXDQHQ4f8mVA/4FUqFCBBg0asnvXXj7//As8PDwIvBlEpy874zlsOP4XrzBn9jyaNWvOiy++yPPPP0/VqlVp1OhDvviiPSNGjGL16nVcvHAFSYzC7fN2N6IAFymzOAvvvCndjxMBV5OcnOoQ4IUXMtmYzVb0egMajY7U1DTiYhNQyItinnIUCjWJiSloMnSYTIIQd794elyxZTQaMRqNLsW4SqJ4fJZr5hz9Tk9Pd6Se5+6p7u7xPs78hKrowcHBzF8+Gt/Q0aXO823v8x2C0ZrGqIm9KV++PO+8X5PpS/qz79AWBgzqy1s13qB8+XLUqFED74XeXA+4RXSUrFRahkREihO5/74qV67M+PHjCxTJuQW4kGL+3//+1yHA+/bty8iRIxk5ciQzZ84EeGRP+OjRo6lXrx7169dn0qRJhN8RW0GVZvwvXmHSxClMmTyVrVt2EBkh4dTJs/k+9sb1Wxw66Muhg76cOX2eiPBooiKlREfJ8lgp5DI14XeiOHvmAj179KJRow/ZsH4THh4eHDp4lPnzvJkxYxa1a9fhpZdechRpy82LL75IuXKvUKVKFerW/Q8DBgxi48YthATfyXeMR48cI+h2GKdPnSMiPMbt61vUiAJcpMwi3IDGxSahViUglbh6rB/lBlXwScqkKuJiE9HrjdhshRcwzkXbnKOUGekZqJSxeaLzhZ2nvSiMPZquUsYTH5eMJkOfxzft7tT0v/MsOwtIrVaLRqPBZDKRlZUlpqA/BGdxLVQ9Fzz0zj8rqQJcmGNWVhZarRaf1UtZ6zugZHu+LXn7fCfqQtGbUwiMXY/vnRF069uSMWNH0aDhB7z22muUK1eOmjVr4FHtdaZOneHyniEKbxGRp4vzYf7SJSvo0KED9+7dK1Ag//HHH3nujwVhXtC///3vf4/sAw8PD6dChQq8/PLLbNmyDZlMrIJemrl9K4TvRo9l5ozZdO3SzfH9iPAYrl29wdatO/h+2Qp8Vq7mmN9JQoLDH0poSAQRETFERkpc2LF9Nx07fEn3r75m376DfPllZ16t8CrlypX7W15++WX+9a9/8X///D8XGjRoyOjRY9i37xA3rt9GEqNg4oTJnDxxlqDboaUyYi4KcJEyjVoVT3qaltTUDJQKpwJmUqHg2sN/31H0TKomMTENq/WBkCyMeMgtwIWvNRotKmXcEwnwB2NVuRRri1UnotXosVpsZGbmFcHuElLOhdbMZrMDk8nkiHoLbbME/7Iovv9enArrZDQa0el0LhXkcxe6c/d4n+S6yczMJCEhgYmzBnP8mg86U7KLB9tfMRt1xs1i7vmOISKX5zteG4zOlMzpwFXM39Sdo6Ej6DX4M4YNG0a7dm2pVKkS1d96ky5dO7PAez5RkRJReIuIPENkUhXhd6IJCgqjfv36NGnS5KECWYh45/Z1C9/Lj0cV37///jtms5n27dtTpUoVtm3bnm9kU6T0EBkhYe6ceQweNIS2bdpxKzAYuUyNn+8JunXrTps27fj449Z8+ulntGv3xd/Svn1Hvv12KMOHj3Rh1KjRzJk9j25du9Ppy84sWbyMdWs3sm7thr9l9aq1zJwxmwnjJzkYOcKLXj170+PrXnTr2p0Rw0cREhzOxAmT2bN7P4cOHuVOWOnL3hAFuEiZRq2OR6PRodHoUavjHNWA7SfFhbthTUxIwWrNJDv7bp7iV7lTfPNDaKnkjE5nIC42yfF/FMVNtHO19LjYRHRaEzZbNpmZrtH3Zy2enD83mUxotVoHgt/bYDBgMplE3/djrK9wPQoHFyW9GF9+cxQOFfR6PafPnGDGrGkcOb+cExHjHB5su+c7oJh7vg86Utf9FXOIUJ0nWhbKzIVetOvSgKat36HXsBZ4VKvCBx98QIsWzWjf4XN27NxJUFCYeKMtIuIGpBIlG9ZvpnPnLrz11lucPn26UO3Dipr79++zadMmXn/9dTZs2FQqo4giD5BJVWzatJVJE6fgvWCRS92P8DvRnD1zga1btjNt6gy6df2KunXq8s8X/1lgynh+VK/+FqNGjaZ//4HMnjWPOrXr0KF9RwYOHMzRo8ceeazXAwLZvn0327ftYu+eA5w9c5EL5y9x5XIAUZFS5DI148ZOYMvm7axZvY5b/5+9Mw9vqsr/fxy/OipCgQIKCgjiAoiKy4wiiuCCC46KKyL6wxVUBkRFGBFRQQUUEGS3IIKy76X7vi9JbvY0+762CYgLMqO+f3+k53Jym7RNSZu2nM/zvJ+2yc295557m+R1PlteccLnN95iAM50Vkur1cPl8sDl8qCmRg+5XMm3FosVwDVqHTweH1/cLFYAj7St1+uD2WQLax8SL48WCZ3X68zwev2ora3jC3IlAp7ouXG5XHyINN3ruSPnKSdSJB7X15wAACAASURBVLqCzGtnbNlG30NkoSH16BHMnvsqpr3/ELYVvg6doxwaW0GHyvmuUqXilVdewl1jRuGhR+5H3359cGm/3khK6obefXph5D+HYeasGcjPL2rwvsC83kxMbSdOqsS3327B0KFDMX78ePz+++8JBfBTp05BIpFg1KhRmDTpOQbgZ4EK8kuQk12A8rLqqN0uxNUylBRXICc7H9u37cSbb8zAzTfd0ih4J/dMxssvvYojh9Ow6NPPMPqOO3HoYCr69OmD2bPfxRUDr0Dv3r0xefIU5OUWRTzuzh17MX/+R3jv3blY/tVKFBeHQt3Ly6oiflbt2rkX69dtwrebtqCyQpLwuY23GIAzndUyGiyorQ3A7fZCq9WB4+T1aimAe3lPcqwAHhnK6+Cwu6FS1oSFocerN69UEmqfZrXa4ffXtqiFWmvAE/F2R1uk6Gzw2Nqqra2F3+8Py5nvbPL7/XwqArk/nE4ndDodvlrxBZat/BQ1lsr2m/Mdoc+31laEHbu2Y/Sdt+PTTz9Bt6RuGDT4CvTu3Qvdu3fHgIH98fXqLyGTNaxdwcLOmZjaVlKJAsVFZXjs0cfRvXt3/PrrrwmH8J9//hnz5s3DJZdc0ikLWTHFT5UVEixe9DkmPPwILrvsMiQldcclfS7B669NR1lpFaQSBVavWosBAwbgqy9XIj0tGyKRCE8//Sx27dyLy/pdXu8lvxwfzv8IGenZWLNmPWbNnI1pr7+Br1d+w+5BSgzA46jysmrk5BQwdRDl5hSipKQMEokUVVXVKCgoQnZ2LnJy8pCTkx/DfgqQl1uE8rIqKJVqqFRqqFQqqNWhn0Kp1epmS6XSQCKW8auauTmFoeNmx+f8c3MKkZOdj6KiEkilHNRqNTQaDTQaDbRabcxqKTwJQZuEoJOQYgbgLZ9X8tPpdMJutycsyqG1RddQoD38fr8fBoMBc+bMwaKNz+LHspfbYc53eJ/vo/J5qHEUw+UzYduRRRhz/40YcOUluLx/Xzz88AQMGDAAt98+Cl8s+YJaNGT53kxMiZRUosT6dZswcOAVmDJlCg4dOoQNGzZALBbj5MmTCYPw6upqjBgxAu+9+37C54ipY6iiXIxNG1Pw5bIV/GOrV63FwIFX4J//vA0F+SU8gF900UVI+fY77N61D9ePuB7nnHMORCIRBg68Atu37eiU3ut4iAF4HLVi+Srcccdopg6k0aPvxF133YW77roLo0ff2cL93InRo+/CmDFjMW7cPRg3bhzGjh2LcePGxUV33z0Wd46+K+x4IcXh/Ov3M/qO0RgzZgzuueceXvfee2/Mihc0+nw+OJ1OuN3uqMXCEg18HUH0fFksFjidTv7vzjiHwigT8rjf70dpaSnmffwGFq1/DhWG7yPmfHPm9tHnu8ZRCJfPhHzNCny9dxLue3wELr8iGb169cJNN92M8eMfwJ7d+yCVhqJ1OKkiDLzlMnXCPw+ZmM42SSVKfPXlCvTo0QOHDx/G3XffjX79+uG2225DSkoKVCoVsrOz2xzAf/vtN3z22We46qqrsYdqS8UW65ga0+aU71CQH8q9XrrkK/Trdxm6dLkYCz/6BBKxnAdwkUiE228bBalEge+3/oDrr78B54jOQdeu3bB2zYaEn0d7FQPwOOq9d+fGVMyAiamzKV7QSECKVDunH6PBkql58vl8sFgs8Hg8CAaDnRbAhedEp374fD6UlBTj/70yCZlZRyEx7g3L+VZYM+H2Wds259tnRgWV8/1t+lTsPLAOGr0Umw68i28OTcamrBfw2Au34OKuod7eo0aNwpEjaZDL1HzIOfN8MzG1B6nx+WdL0aVLF6hUKtx5550YMuQqPPnk05g9ezbGjx+PmTNnJiQsXa1Wo1u3bpjy/Av8+wRJW0n8vDG1N5WVVuLjhZ9CxoXgu3fvPhCJRLjl5luRdjQLMk4VBuB/+9u5+Gb1WkglCuzauRf9L++Pc845Bw899DDKy6oTfj7tUQzA4ygC4A888ADKysqYmM4Kpaam4rbbbosbgBOQIv2+bTYbn9/LQtBbJp/PB6vVCrfbHRFUO4Oi3Rt0iz+r1YolS77A8k3v8CHj+6X/htyaCm9tYnO+D0hn4omnJ+CWW2/GDTcNRb9+l+Lp5x7F9TddiwED++Giiy5Cnz59sGXz93xRRgbdTEztR5xUhS+/XIGRI0di7NixsNvtGDduHC677DKMGjUKjz76GMaOHQuFQpGQUPRZs2bh6quvxnffbasfL1u8Y2ooTqrAgg8XoqS4HKtXrUW/fpfhb3/7G3r06IGp/+9l/l6hAVwkEmH48BHYvWsfysuqcehgKi7rdzn69e2H9es2sfsrghiAx1EEwKdMmdKiuWHGrCOax+PBgw8+eEYAHq0dlt/vh8Vi4cGRtR5rmUgBNrr9WKLH1FrnSWCb7iVPztnn8+HAgX2Y9u5ErNr3XH3O9z5Y3IqE5nynyuehxl6EGqMcn6+djoefvhXT33wdUqkM77zzDoYPvw5dunTB889Pqf+CpIyoRH8GMjGdzZJKlNi1cy9uuukmdO3aFVu2bMG0adPw0IMPY/4HH+Kaa67BpEmTcOLEiYQAuNFoxPDhw/Hii1NRVlrF3j+YIurI4TR8vPBTrF61FoMHX4lBVwzC0089i/XrNuGLz5egtCTUk1sI4E9MfBJbNn+PVV+vwY4fd2Prd9tx/Yjr8dykycwLHkGxGAPwJsQAnNnZaPEGcBoOa2trYbPZ+N7VtbW1fAh1omGvI6murg52ux0ulysslL8ziV6cITUELBYL7/knz5vNZuw/sBfT3n4a3x/4HBaXAgWaxOV8p8rnQWsvhMtnRL5mBfZKpmHNwcl4evIEvPHGG/jyy68wZswY3HLLraiqEkeFb/YFmokpsSJdRXbv3ocBAwbgkksuwVVXXY2vv/4Gzz77HPr27Ytt27YlBL5PnQpVRP/000/Rp08fpB5Jb5DCkuj5Y0q8JGIZPvl4Ed5++11ce+1QPPvMJGzZ/D3E1RzE1Ry+3bQZB/aH+osLAXzd2o2QcSrk5hTi+60/YNGnn+HfM2bhjlF3YM/u/Qk/t/amWIwBeBNiAM7sbLTWBPBgMAiv1wuXy9XAg8sgPDY4dTgcfA/wzhjGT9IUSNqCw+Hg7x273Q632w232w2bzQar1Yr8gjw8++zTmPrmv7Bi9yTsqnoVR+RzYXEroG6jPt8HuZn11c6NyFZ9zm+bJl+I56Y8id69e6Nfv74YNHggdu7c1aDSOQNwJqb2I06qhFymglymwtChw9C3b19Me30ali5Zhv79++PDDz/Ezz//nDAAP3XqFMrKynDDDTdgwYcfQSqRs/cPpjDt33cI4+9/AFOefwH79h7kIyVkXOj+/m7LNmzZ/D1kXDiAX3jhhaiu4vj9SCUKFOSXYO2a9XjwgYfwzNPPJvzc2ptiMQbgTYgBOLOz0VozBJ1+3Ol0wmq1hrUmSzT0dRTV1tby8EnakHWm+SN53sFgkF+s8fl8/LmTtnZWqxUOhwMulwtWqxVisRiLFn+KaW/9P7zy70cgURZD7ywLz/mu2QS3r3X6fOscpXy181CI+uvIUCyEySnFvkM/4qprByApKQnPPP0MSkvKIZeHVzdnX56ZmNqfysuqMXz4dbj++uvx8cef4sorhyA3NxfBYDCh8H3q1CkcO3YML7zwAkaNGgWJWM7eO5jClHY0C/v3HYpanO/7rT/g201bwEmVYQB+5+i7ou6zsKAU06e9mfBza2+KxRiANyEG4MzORosHgDcGjiRc2uv1wm63w+l0hsEjg/HmiRRio3OiEz2meInu/U0q59Nh9qSgn8Ph4O8hr9cLv98Pp9MJg8GABQsWYPmahWE538U1G2F2KlHein2+C7VreO95umIhDM5KmF0clm+dhquvGYJbbrkZ23/4ETKOgTYTU3sXJ1WiqlKK8eMfwCuvvIbRo+9EcnIy3n//fUyfPh0ajSbhEL5w4UIkJyfjuy3bIONYy0Km5isrMxdffbkSZaVVYQA+5725CR9bR1MsxgC8CTEAZ3Y2WmsCuLD9GA2RwWCQ36YzwWRrKBgM8gXtPB5Pp5uzuro6BINB+Hw+uFwuPuebDrUnUQAEwMlzfr8ffr8fmzZtwKuzJ2BnxSt82LnLZ0aZ7rtW6vN9Oud7j/g1pEoX4LUZz+KNN1/D2t1vYcq0e3H/Q3fik08/glQqh0KuhrhaDk6a+M86JiamhqJzqr9euRoXX3wx+vfvj6eeegrDhg3DM888A4lEknAALy4uxoABA/Doo49BxqnZewpTsyWuDuWIF+QX8wB+4YUXYtfOvQkfW0dTLMYAvAkxAGd2NlprAziBJALcNEDR2yQaAtu7vF5vp/WABwIBPvyc5H7X1tbycE3uE6/Xy0O43W7nw9Tr6upgMBow7Z3HsKP8NVTot8Hrd7Z6zveCtY/gjvFXY2v6uzDZFejWrRv6XpaMNz4ch/v/9Q88NfkB5OTmgZPKIeNUkIgV7MsyE1M7lbCo2ciRN2HYsGFYuHAhNBoNfD5fQnqAC/Xbb7/hhRdewHXXjUBJSQV7T2GKSXPf/w9ycwp4AB8+/Drk5hQmfFwdTbEYA/AmxACc2dloNIDXBeoQCNShLhBeVK2lwEfyesnvdXV1fD4v7QXvjEXF4iEy73QOOL1wkejxtfR8hOdG8rzNZnODRQZ6e9rr7XA4YDab+ZoCBQUFmPTaXSjWboLbb2mTnO8Nac9jwKBL8dhjj6KgMAcjbhqEwdf0wR33DcUNNw/FvHnzIJPJIZMpo+bkMTExtQ+RFBG5TA2pRIHsrHwMGzYct99+O6qqqhIO3rRycnJw9dVXY/36lIjnwMQUTZs2bsaqr9fwAP7EE0+hrLQq4ePqaIrFGIA3oeYA+NatW7F161YYDIYWzd+pU6dQUVGBnTt3YuvWrVCpYruIiTCj0cifN7POZ2EAXudDIOCvV+0ZQzgNizQ82Ww2eDwefhsG4I0DK5HVau3QIej0fUBXOKeLqxGgbuq+8Pv9MJlM8Pv98Pl8WPn1ckybPRFSZTEqDN/zOd+p8vjmfBfV53xvyXsR0/4zDi+9MREDBw5Ez57dcePI63DN0Ctx1dVXYuDAgchIz+a9aVKJAnKZJuGfc0xMTM3X1u+2Y/DgKzFmzJiEQ7dQTz75JB6Z8AgK8osgl4XGSxd1ZDDOFEkF+SV4Y/pbSE/Lxrnnnot58z6ARCxP+Lg6mmIxBuBNqDkATuYwJSWlRfO3ZcsWXHvttfj73/8OkUiEpUuXtmg/jZnNZoPFYonb67du3cqfN7POZzSA19b6UFvrRyBQh2AwFBZM52rH2n9a6O2sq6vjQ4hZNfTYoDUQCMDlcvG9wDvqvNXW1vIF+UgkBIFtYc53tPMkAG82m/libHq9HitWfIUvVs/CfvEMQc63Nu4533tL/oNv1qzGmzNfwvjHbsWEiWPw+NMP4IaR12HYsGFISuqG8rLTLWCYB5yJqWNq6ZKvcMkll6K2tjbh0E2rrKwMI28ciW++WcuPlSz2sQrpTI3p2WcmIT0tG5decik2rP824ePpiIrFGIA3obYA8G7duoUqDs6ZA51Oh2PHjrVoP9EsPz8ft99+O7Zt2xa31584cQImkwkmkylew2TWjowGcL+/ls+5FYLzmUIX2Q/dz5rsl0A+U0ORqAGSE01ypDsqgJPK5aTYGn0PCD3f0e69uro6+Hy+sEgKv9+P6uoqvDJzArbkvoh9krdg8ojh9BlQoI1vn+8Mxcewe7VwePU4WDUP3xe8hO8LXsbeooX4aOGH6N69O66+9io+p1TGhQCcQTgTU8cSJ1VBXC3HiOtG4IUXXkg4dNPy+/14/PHH8cQTT6KkuCLs/YV+72FiEurtWe9gw/pvMXLkTUg9kp7w8XRExWIMwJtQSwD8f//7H2w2G2w2G/73v//h559/htfr5fv1njp1CgBQV1cHm83Gv37p0qWw2Wz8fk+dOoVAIACbzQaXy4WffvoJf/75Z4O5p/vker1enDhxAn/88QcAwOVyRd0/Gevx48f5XFKbzYbjx4/jf//7X6Ov/+WXX/jthfbrr7/yX4RtNhvfJ5M+ZnPmh1nijAZwt9sDr9eP2trTocJn4m2NlL9LCm0RAO+oINkWEuZJkwUMGlw7kkgEhM1mQyAQCCuwRnvBmwLwQOB0VXQyF8FgEGqNCm998Aj2V7+NGns5/AFHq/T5trhlcHr11D6mIUv5OaollRg4cCAGDLwcDz3yQFhBJ9bvm4mp44mTqiCVKJF2NAMDBgyAQqFIOHjTSktLw6OPPoa83CIewBVyTf3Y2fsNU2Tt3LEHL019BQ8/NAHVVVzCx9MRFYsxAG9CLQFwGqp37dqFqVOn4qqrroJIJMLNN9+MJUuWoK6uDlOnTuW3owUAx44dw5o1azBu3DiIRCL07t0bTz/9NHJycvjjHjt2DF9//TUeeOAB9O7dGyKRCMOGDcPzzz+PgwcP4vfff8egQYMi7h8ATp48iQ0bNmDixIkYMGAA//yTTz6JnTt34tdff436+mgh6DqdDrNmzcLw4cP55x966CGsX78ewWAwpvlhljijAVyt0kKnM8JoMMNoNMFqDS30tBS4ouWA2+12PpeZeHcjhSEnEnojhc8nYgz0QkggcDoMvaMCuMfj4RfgSN63x+Ph74Pm1h0g+6IjAhRKGd58/0nIDNmwubRxzfkOeb4XwuisgtnNIV3xUX119TeQp14Bp9eIbzYtQteuXXHrrbdi0aefQcadDgllHikmpo4pqST0f/vkk0/h0KFDCYduoXbt2o0tm7fWv78oIZepE7bg19iiI1uQbF+6e8xYvD1rdsLH0VEVizEAb0JnCuCjR4/GggULkJKSglmzZqFLly7o2rUrfvzxRxQVFSElJYXfdurUqUhJScF///tfbNy4Eb169cKDDz6IlJQUfPLJJ7jiiiswZMgQ6HQ6AMCePXuQlJSEpKQkLFu2DCkpKZg9ezZEIhFuuukmKBQK7N69u8H+iWVmZqJnz554++23kZKSgpSUFCxevBgikQg33HADpFJp1NdHAvBAIICHH34Y5557Lu69916sWrUKixcvRv/+/ZGcnIx169bh1KlTzZ4fZokzGsDJCrpcpoaMU0GtqoHT6UYgEOS9jC0FSTq31+l0wul0wuFw8G3JnE4nbDYbH55OXp9IABd6oFv7uI0BOHnO5XKFtXHrSCKh4+S6OxwOviq+0+kMO196AaQxACeLObW1tdBo1Xhv7kzsT/0eeerlcc35zlB8DItbBrOb4/exVzIN+ZqVsLpUWPnNYtwxbjiSkpJw663/wAf/+ZD/bGHh50xMHVVKyDgFZDIFDh1KxWOPPYbq6mqcOnUKJpMJR48ehVwux/vvvw+tVpsQAHe5XJg/fz5kMkX9eBMHuHTRyWgAzhYk24emPP8itmz+PuHj6KiKxRiAN6EzBfBNmzbh999/BwD4fD70798f55xzDl555ZWorz927BgefvhhiEQicBwHIBSOPnnyZIhEInz++ecAgNdffx3nnHMOkpOTUVFRASAU/m0ymWCz2fDbb79F3D+xn376CWazGT///DN0Oh327t2Ld999FyKRCP/3f/+H77//PurrIwF4amoqevTogeTkZJSVleGPP/7AqVOnsGbNGohEIjz44IMNwu6bMz/M2t5oACf/C5w01LNYxqlgszpRVxc/GCZeb6fTCZPJBIvFwnt1HQ4HHA4H3985ER5xIQg3Jxw6XseN5HWnHyPA6Xa7OyyAkzklxdcCgQDcbjesVmuD8PPG9lVbW8sXciMLNh6PB9u3b8OU1x7BmkPPxz3n2+nVI13xEQ/lWcrP4PDqITHtw7+eG40LL7wQycnJGDhwIK6//nr+/4kBOBNTR5QSNIBXVYnx4otTcd9998HlcmHBggUYMGAARowYgR49eqC8vDwhAH7y5EnMmTMHhYVFkHEEbNVtPl+0Z1suU/ML+cL+6gy+24cO7D/Mws/PQLEYA/AmdKYALixSRkK66f019vpI6t+/PwAgPT0d/fv3h0gkQo8ePfD8889jy5Yt8Hq9PNRG2j993TIzM/Hkk0/ivPPOQ8+ePdG3b98G2zcXwD/66COcf/75/PiICecj1vlh1vYWDcAJMJhMVvj9zYOiWORyuWCxWPgcXpIfbrFYeK8mXRCurSGxMRhuzWPTEEoKr5HnSZQAqSCfaKBu6dzS50ryws1mc1hdgKaiDkjtCavVCrfbzc+TzWbDjh078Mb7D2NX6axWzPn+DF6/HXLLURyQzsTbix/GRRddhMsuuwwDBw5En0v6NPjSmejPOCYmplgUgm+Ok4Pj5JDLldi48VtcdtnlKCgoQGFhIe6//35cf/31uPnmmxMahr5nzx4sWbIEnFTOA3Bbzxft8VbINVApa6BW6aBW6aDVGKDXmaFW6fixsTD0xKmqUoqDB45gx4+7UV5WnfDxdETFYgzAm1CiAfzxxx/HlClTwjRr1iz+tfv378cTTzyB22+/HYMHD8a5556LYcOGYfny5XzOdTQAz8nJQXJyMi688ELMnDkT+fn5YUXXYgXwGTNm4G9/+xsD8E5gkQBcxp3+cNTpjPB4fDw0xQPC6ErYBLqIV9ThcMBms/HhyYkCTTpHuble2Xgc0+PxRG3NRdp3kTElGqhbcu3pugDkb5fLxXvAyeMkJ7yx/fl8PjidTn7BhjxuNBqxYcMGzJw9HRpTedxzvvM1K+H0GqCwpOEgNwt7xK/hmVdHo3//yzF8+HW47bbbcMklfcLakLEvm0xMHU314dycHFKpjAfxOXPeR58+fZCUlISxY8fin//8Jy6//PKEAvjevXvxj3/8gwpDV4OTtv2c0XAt406DuF5nhtFghUath1qlg1KhZZ7wBGrHj7uxePEX2LVzLzLSsxM+no6oWIwBeBNKBID7fD4MGzYMIpEI+fn5/ByvX78eU6dOxebNm8P2SULICwsLsWLFCohEIiQnJ+PQoUMR90/snXfewbnnnovLLrsMv/zyC4BQZfaWAnhKSgouvvhiXHrppXA6nfzjOTk5EIlEGDp0KF/tmAF4+7ZoAC7jQl5wlUoDu82B2lriBQ7A76+Fz+cLecZr6/gQ9UiQSoNWIHC6erXT6eSLZwmLsBGwErYraw0gjJTvTUK9SQV/UijM5/M1G8ab40WnHwsGg/D5fLBarXwuPAnNJ7+TomNWqzUshDvaubQH4I6WTx+6f/xhCx00pDcHwAOB04sSZLGGvN5oNOLdOTOx6dDMuOd82zxqSE37cEA6M+Q9l85ClfYQVq9bhmuHXo377xuP5ORe2PHjHgbgTEwdWkpwUgLgCnCcAsXFpRg9ejRGjRqFGTNm4M4778ScOXPCQsJ9Pl+bAviWLVtw8823QC4nY47t/YbePux3wb7Cw8qpnHMu2jbKsOrscpkaWo0BNVojFHINtW+hEn3dO7eKi8rw7xmz8MXnS1FSXJHw8XRExWIMwJtQIgD8119/xcyZM/ntgsEglEolbrnlFohEIqSlpQEAdu7cieuuuw4333wzlEolAKC8vBwikQiXXnopv100AF+6dCkuuOAC9OrVC9XV1XC73Zg/f36LAZzjOFxyySW44IILMH/+fBw/fhwmkwljxoyBSCTCjBkz+PZlDMDbt0UOQT8dNiuXqaCrMcBhd8Pvr4PH44fFbIdBb4LV4oDXU4va2vB8baEIaNHARHuWI72OLOC0Zs9rIfzT4yOt0rxeL1wuF+x2O6xWK1wuV7NAPBKARzpPcuxgMAiPxwOr1cq3GotUrI6Mg+SC02Hb7QnAIxWSI7+Tc/N4PHC73WF5/8Iw/Mb2TfZls9n4vHhyHf1+P3bs2ob/rHg0rjnfTq+hHr7/jT3i13BA+m/IzIdh86hxUPw+5i9/BkuWfo7LL78ct976j7AvrywMnYmpo0kJTqqAtB42Q//PCjz66GPo06cPBg4ciF69emH9+vU4deoU7HY7FixYgLFjx7YpgH/77be48caRkMtD4zsTAKf/5jgFpFI5ZDIltFo9DAYzdDUGKBUaKJUaaNQ10Gp00Gh00Kh1qNEaYTRYodUYIuZ8c1IllAot9DozdDUmyGUqcFI5ZDJF/TzLwQC89ZWTnY/8vCK89uo0fPXlyoSPpyMqFmMA3oQSAeAAUFNTg/Hjx6Nr164QiUQ499xzkZSUhMWLF/Pb1NXV4YUXXkBSUhLOO+88iEQinHfeeUhKSsLkyZNRVxdq5TV37lxccMEFEIlEmD59Ov96q9WKG264ARdeeCFEIhHOP/989OrVCxMnToRIJMLHH3+M33//PeLro7Uh2759O3r37s3vUyQSISkpCffddx+0Wm2L5odZ21tjAE5+l3EqaDUGPoRMqdCCkyqhkGtgMtrqITyyt5OGUNKCjACX0DtOqqyTSul2u71VQ60jgSqBXuKVJufg9XphtVphsVj41lfCsQnPPxgMhh1DCJb0AgQBSbpHOlm4oOXz+eD1enmIdTgcYdEEkeY/EYXsaBim/ybATVINSA53LOOLFK1AFnXIdTl27BjEkirM/3ISMmVLI+Z819hLYs75VljSeM/3AekMiI27YXbJkCqbh11Vr2Lul//CqtUrceONI9G/f3/k5hQ08AQxMTF1bE2f/hYuuugidO3aFV26dMHkyZPhcDhw/fXX4/nnn4ff729TAF+/fj2uuGJQGIC35LzkMjU0aj00aj3kMjWk0lDuu05ngNMZWoT3+WrhcLhgtzvhcLjgcLhgtdphsdhgMdthtTjr4fq0J5x+D+SkSmg1BphMNuj1RiiVanCcHBIJB6lUBgbgra+dO/bg008/w4b13+JoakbCx9MRFYsxAG9CzQFwkptdWFgIIATG5DGfzxe27TvvvIMpU6Zg/fr1UV9PzOl0YteuXZgyZQpmzpyJAwcO4OTJk2HbnDhxAgcOHMD8+fMxZcoUfPDBBzh0wrshugAAIABJREFU6BAP30AIeJcsWYIpU6Zgw4YNYa+3Wq1YtWoVpkyZgk8++QRisRg6nQ5TpkzBV199hZ9//jni64uLi/lxC43jOCxfvpx//uDBg3A4HPzzsc4Ps7a3pgCc/C3jVHzIGPkpEcuhVGhhsUQuDEYg0uPx8LBI922O5O0kryGg1pqF2ITjra2t5b3P5DECwwSmSRst2usaLfT+2LFjYcehwTwYDPL7JrnvTqczbGGCBu9IEQY+nw8ej4evIC98faJ7qwsXAcg4SYE9ck/EOjahl5+AONmf2+1GMBiE1WbFZ8s+RFrO7rCc79Q45HwfkP4bYuNuGJ3Vp3PMxdMw54uJuGP0HZg16210794d77zzLivExsTUyZSfV4RevXqhd+/eSEpKQu/evfHjjz/i1ltvRXFxcZvngKekpGDw4MGQy5WQyWI/HxqONWo9DHoL9DozNBo9DAZTA/g2mSwwGEzQanVQq7VQKtVQKFRQyNVhoeWkJzl576Mf19UYYbHYoNMZoFJpIJMpQqH+Z7CAwMTUVorFGIA3oeYAODNmnc2iAbiwdQgt4TYadU3E6twklJzk+Lrd7rCQ8mgATh4jMNVaXnAadOkicDTECs+H5CcT4CMefeJ99fl8PBjT4Oz1euH1evnH6H0ReKbDyaMBZyQQJ55lOheagGmiWrnR50hy1wl8k+1iyamPdu0CgUDY4gjJlyfnnZubiy+W/wdb81/h4VtrLzjjnG+55Qgsbjkyqb7iRyWLMPW1p9GzZ0/s2LELjz02EQ8/PAFlpZWQcSwEnYmps4iTqvDQQw+je/fuuPjii9G1a1eMGDECEydORFlZWZsD+JYtW/Dcc89BLifQq4qpCJuwhZhapYPRYIXd7oLL5YHT6eZhWa3WQqFQhbztVIE6mUxRH1IeWpynvd70ex8N5CqVFlqtDkajGWazFWq1lgE4U4dQLMYAvAkxAGd2NlpjHvBIhVkiA7kCWo0WTqezARwSbzEdjiwEbTpcmQ5DJ3nPrQngBILr6k732RYWfosEv+R1JEecztUmQE1Cowl80iIgKgRnIuI9F+ZP06ILlUWrLE/Pd1sDOIlkIHPg8XjCivGR3PdYFwiEofb0QgqZS3Icp9OJjxf9B198/zR2V7yFGkcxnF7DGeV8yy1HYPOoG/QVrzEo8eCDDyApKQk7duzG0aOZuOmmm7F71z7+fyjRn3NMTExnLqlEiV0796FHjx48gF9yySXo1asX7r77bjidzjYF8MOHD+O777ZCJlPy44s1B1zGqcI81kqFFjqdEXq9kYdumUzBwzaBbyKOC+VvR/v+QB9LKgkVtJPLlVCrtbDZHKitDcBisUEhV7P3SqZ2r1iMAXgTYgDO7Gy0xqqg04papKUewGUyBXQ6PbxeHwKBIDyekDeSFAyjQ8mjAZQQ4OhiaMK86Eje4DP11pLFgsYKm0UDcwLjxMtNPNt0qDp5ns5vJznnxHMu9OzSgEoDK71wQB6jw/aPHTvGA7rP58Px48cjRhtEmg/yO73wEe11ZEyRxu12u2G1WvloANr7T28f6/WLdh1Inr7X6+Uf93q9WLdhFZ59cQJef+MlvPPuLHyZMh2Lvn0C20teRoZyISweOVw+Q3jOtyq8zzed821xyxv0Fff47TA6xJj58b9wcdcu6NWrFw4dSsXVV1+NpUu+pNoDJf6zjomJ6cwU+uxTITMzB4sWLcZHH32M4qJS3H333ejatSv0en2bAvihQ4ewffsP9SHcyhYBeKTFdrrK+enfFfVe6nAJ398aKwRH9q1SaWAyWeB2exEIHIPd7oRC0fY9zJmYYlUsxgC8CTEAZ3Y2WnMBXCjhhzTHyfkPU5vNAZst5AV2u90RQ9OjeTRpQBPmgUfb7ky9tSSknBTyagy+o41d+LvH40FlZSV0Oh0Pvi6XC0qlEnq9Hk6nk29z5vP5cOzYsbBwcrFYDLFYjLKyMigUirDwdQK9x48fh9frhdFohMFggN/vh9lshlKphM1mC9vnsWPHwkK+LRYL9Hp91AUJcgy/3w+TyQSZTAaJRAK9Xs8DrnAO6dB3q9WK8vJyVFRUQK1Wh7UZa2wOWwLgRMQDTsL5yWMejwd6vR4cJ8XGTevw7pwZWLBwHqa8MQ5H87bB5JIiXR6e8+3yGaG0Rsj5dokFfcVXwubRoMZejMPcu9iQNgX3P3YDuiV1xcSJT+KFF17AtGnTUV0t4b1TTExMHVskxDu8TZcS32/9AaNH3wmz2dJm8P37779j1apVOHz4CCQSLq5V0PkWY2HtwSgP9xm1DlNCqVTDYrGhri6IQOAYbDYHFHIG4EztX7EYA/AmxACc2dloLQVwItKWRaFQQaczwGAwwWSywOPxgfQHj+RtjgRWwlB0OqxaCN3xAHCyH5L7TYdvnwkMEsBdtmwZsrOzeWCVSCT48ccfkZeXx3u8CSjSXm6dToft27ejsLAQxcXF4DiOrxROe8BJ6zKJRILs7GwYjUaIxWL+d/pcaLD2er2oqKhATk5O1PMiiyZKpRJ5eXkoLCxEQUEBysvLYTKZGlxP2iOvVqtRUFCA/Px8ZGdnIzs7GxUVFbzXv7XC4UkUA2nlRnLxyfjI33a7HRaLBcuXf4nXpk3Fh0texfT/3IMvdzyFNPESWN0qSE37BTnfqbC45Xx+OOkr7vBqobXn44js/XqAfwuH8lbjmmuvxlVXXY0333wLY8eOQ2FhcX2IZuI/65iYmOIvkvv8+edLoFKp2gzAf/vtNyxYsAAyGQkJJwCe+DlpVDIl5HIljEYz/P46OBwu1NToW1REjomprRWLMQBvQgzAmZ2NFg8Al0hkkMuVMBhMsFhscDhcqK2N7iGOBmDCMGYSQkxXJqchPZI3PVZgI4W77HY734s61n3QYyCAbDAYsHLlSmRlZUGv18PtdiM3Nxc7duxASUkJD9/EK028236/HwaDAbt374bL5eLnQRiKTrzaxLNeWFiI1NRUpKWloaqqigd8si3xspP9VVdXIz09PeL5EM+xw+FAXl4e5HI5PB4Pn+8eCAT4EHeybV1dKG/dZrMhOzsb1dXVfKE6nU6HoqIiiMXisCJxrSFyruSamkymqC3anE4ncnNzsG37d1i1eiWemfwoxt4zGmu2z8N+8Ywmc769tXboHCU4InsfeyWvY59kOsr0KfDXufHQv+7BDSOvw6efLsKAAQOQkZHFAJyJqROLeIVnzZqN559/vs0A3GazYdasWVAoSF62IuYibImREjKZAgaDCXa7E0qluj6XnEUKMbV/xWIMwJsQA3BmZ6PFCuB06BkJWVMqNLzX2+erRV1dsF7RQ7eb45mmQ7JJj2xS7IyuOh6paFpzgdnr9cJiscDj8fBw2pKiYLRXuq6uDkajEatXr0Z5eTlKS0uhUCiQlZWFrKwslJWVhVUDJ+BOCtDpdDps3rwZaWlpyMjIQGVlJe+dJ/AbDAbDcp1VKhW2bt2KPXv2wGg0Rp0PsuhQVlaGjIyMqAAeCARgs9lw5MgR2O32Bs+RBQPaI3/s2DHo9XqkpqbC6XQiEAh50s1mMwoKClBcXNzgvOMN38JaAXT9AeE1JT3VyU+r1YqSkhK8894MPPjUTdhw9EVUG07nfO+ufg17ql9HjupLePx2mFwSHOberfd8T0ehdg28fic482FsznwJAwYOwFdfLceECROQkZHFQtCZmDq9lJg7dx4mTJiAX3/9tU0AvKqqCikpKZDLFZBxpOJ4+wnjjl68Vcn3GNfrjVQxN9Ytgqn9KxZjAN6EGIAzOxutJR5wqVRRX4hFDrVKC7PZCp+vFsHgMQQCxxAIBOvDz1vumRYW/SKtrNxuN58bbjKZeDCnwS4WAPd4PLBYLPD7/WEwGSuAE282+dtkMmHjxo2oqanB0aNHkZGRgcLCQlRUVKCioqJBqzPyWhKCvmPHDmg0Gv4cI4XcEwB2Op0oKSnB0aNHcfToUSgUigaAfPz48bBw94qKiogATs+fw+FATk4OtFot700nuej0GGivuc1mQ1ZWFtRqNX8dLRYL8vLyUFxcDKfT2WBBIJ4ecXpO/X4/LBYLXC4XPB4P3G53gwrxwkJ+Xq8XNpsNCz9egKeefQxbvt+AJeun44OvH8G8FRMwb9nTWLNxGfYe3IZP1k7C2tTnsSXnZZTWfAtfrRMy8xEc4mYjJfsFjJtwAx577HGMGjUK+/cfgpyFVjIxdXIpsWjRYvTr1w/r1q1rEwCvrq7Gpk0p9eB6upVY4uciJALcpB0ZaU8m41TQaGpgNJqh1epChSplCirnPPFjZ2KKpliMAXgTagzA//rrL76gUXvQiRMn8Ndff7XoGjJjRlvsAK6GVKrg25CYzeYGRdbaSqS3OKm2LmzlFSk8nEAaAVMSqkyDf0sBnAZci8WCjRs3wul0Ijs7G3v37oVGo4FEIuEBnIyBwCvJeych6CqVCiaTCRaLhc8BF4ZRezweSKVS5OXlQa1Wo6ysDAUFBWFecALgbrebP0ZlZWXUEHR6fiQSCQoKCiCXy6FUKiGRSGAwGMIgl34tGU9+fj7kcjk0Gg0qKyv5UHZhW7nWAHBhazabzQar1QqLxQKn08nDOLl/CKDT8+pyuVBQUIBNmzZg6bLFmL9gLlZ+/SVWrlyOZcuW4YtlH+Pa4VfiwYn/xOPPjUFuXiY48yEc4mbzxdx2p32Nbt264uKLL8bmzVshlbAvlUxMnVtK5OcXYsSIEbjsssuQk5ODn376qVUBvKKiAhs3poSBbXsEcIlYDolYDk6qhEKugVajh8PhgsfjQ02Nvj58PiQG4EztXbEYA/Am1BiAazQazJ8/H4sWLWoXWrBgAXw+X4uuITNmtLU0BF0mU0KhULZ6Ya1oosOKScsyoac4EoDTj9NedZJPfSYh83SP61B+cS7q6upgMBj4nGi9Xg+NRhPm8aahNxgMwmq1Ijs7G+np6UhPT0dxcTGMRiOCwWBYZXMSni+TyaDVauF2u2E0GiGVSqHX68PaqQUCoXB7Erqu0+nAcVxUACfh3H6/ny+qlpubC6lUyufjC1vCkUUEt9sNpVKJoqIi5Obmorq6Gjabjb9GwjxwsjASL9FzStrD0ZXuLRYLbDYb37/darXy7eeE15OOtiBV8m02G/R6PcrKylBSUoJ169bh/vHjsGTrMzx8F3G7sHL1Uoy5/0ZcO3wwDhw4DLlMk/DPOSYmptaUElKpDO+99z66dOmCQYMG4dVXX4VWq201AN+6dSsO7D98ur+2oAd3e5AQwJUKLQx6MzweH7xeP3Q6AzhOHoqsYx5wpg6gWIwBeBNqDMCLi4tx5MiRNiuq0ZQ2bdoEh8PRomvIjBltsQC4VFLfX7S+eIpSebq9VFuLACzxJHs8HpjNZng8ngaF2qIBPMkpJ32zz2QhQQj9ZFzCfdNF0WiPebR+3wS46eMIIZHkMZMWXF6vN2KPdPI3HW4f6TyEixx0nj3dCk04X8K0AaG33uv18mOkC8TFywtOHyvSnJExCFu60e3uIo070rkKveVZWVm49/478eqccdi85zPM+PebmPOft/FtyiZkZ+VBIpYzAGdi6vQKAbhEwuHyyy9Hly5d0LVrN/To0QPXXHMNvvvuOwSDwbh9F9Tr9XjooYeQmZEbBuC0NzzRirQwIJUoIJepYDSa4XS6odMZIJFwkMkULFWHqUMoFmMA3oQYgDM7Gy02AFdAIg7lmUmlciiVKqpvdttDOAFC8tPhcMBut8Pj8TRowSUEPFJ0iw6fF/YbP1MIp5+j4TpSmHwwGAyriE4DOYFFIRgKK5HT1dyF4yCLAvT20QCcflzY+o08RsZKvNc0qAqBld6f0+nkFz0am6+WiD6ucBFGOC56GxIJEanfPH3N6CJ9Qnm9XhQWFmLqSy9i5MiRePPNN2E2m+FyuWG3uaBS1nSAqsRMTEwtFd8Tuz4965NPPsU999yLSZOew5VXXonu3bujb9++eOONN7B161ZkZmae8XfBnTt3omfPnkg7msXnV8tl6nYJ4PTfIW+4DEqlGjqdASqVBmKxFFKpDC3rKc7E1LaKxRiANyEG4MzORmsZgKsglcqhUKjgsDvh9zf0YkaCzHjCFgFUYVg5CSsWFtwSwiYpviYMV44XgBPoI17wSPulx0YfX7gvMnbhuQpFQqzpQmlC0KUXLJo6j0Ag0ADmhWNqDH6Fc0iuj8vl4l8fr/uhsTFEgmn62KTKPmlXJtwmWmSE8Fr7fD5oNBrs27cPZWVl9XMXhNPhgUKuCfsSysTE1LnEccpQfRQuVCOlqrIaaUfTUV0twbp1G/Dqq69hyJAh6NmzJ7p3747hw4ejrKysxd8Df/vtNyxfvhwXX3wxjqZmhAF4ewpBj1wBXYVQwTg5P18kBF3GhY+9PZ0LExNRLMYAvAl1FgDft28fBg0ahP379zd4zuVyYdCgQdi9e3eLrj+zzmexAjiBCJKjpasxwmZzRvU603nCjcFMS0Qfi36MhDo7HA7e6ysMdSb50mQbobc4HgAe7WdjixTRnhM+HgkuSc90+nyF59PcRZBI2zf2uuZsR2CXzDlZnIjn/dBcRQJw4tVv7nxFu17hCz5B2KxOBuBMTJ1cpDUn7wmvF/EAV1aIsXfPAYwZMxa9evVCr169MHnyZPh8vhZ9D3zvvfdw5ZVD8Mgj/0JxcXkYqLZHaI2Umy5sS0a832QbhVzTwIPOxNQeFIsxAG9CnQXAt27dCpFIhKFDh+KXX34Je85ms0EkEiElJaVF159Z57NYAZy0OCGr7DJOBZVSA73eUA9/JEw5FPJMWoTR3tt4wFZT0Oh2u2E2m/ke30KvrMvlgl6vD/N8NhdOEy16nCQE3O/3h3mXo3l9Ez1uOle9Pcy1EMDjMSb62tTW1sFotICFVTIxnZ0Sen8XL/oc115zLUaOvAlPPfUU1Gp1zN8BPR4PkpOT8dRTz2DU7XcgL7co4efZGnMm48IX/pmY2otiMQbgTaizAfill16KWbNm4eTJk/xzDMCZCS0WAI+2ek3y3jQaHWxWBzxuH5zOEACbzWZ4vd4zLnLWHBHIJhWvrVYrzGYzX73a4/HA4/HA5XLxBdjoHPCOAuD0+ZKFDdKOLdJiQnsBcDLHJOdamCrQ1uMgP1sLwAOBANxuD7QaHfsCycR0losuQFZYUIrx9z8Ag8HQou+AU6dOxeOPT0RhQSlSj2RAIpYn/PziLWHPcCam9qRYjAF4E+psAL5kyRL06NEDubm5/HONAbhEIsGyZcvwzjvv4NChQ2HgDgBz5szB22+/DZlMhg8++AALFixAaWlpg/34fD788MMPeP3117F06VLo9fpYbzNmbWgtaUNGPhjpyqZSiRxSiQJqlQ5GgxVmkw1Wi5WHLFKZuzUBl3hYnU5nGOARwCKtsCwWCxwORxgsEXBvL6DaHJH5JKHnkfqgC4GwPYiMmb5OiQBwMn8kd54OQT/TfZP9W602KBSkKFLiP+eYmJjaVkIPOMnT/nrlanz00Uc4duxYTN//AoEAXnnlFeRk5yEjPRt79xzsNAAuDKOXShRQyDVQKrTtqrc5E1MsxgC8CXU2ANdqtXjxxRfx5JNPoq6uDkB0AN+5cycGDRqECy+8EOeeey569OiB1157LWybQYMG4YILLsCtt96K8847D+effz6GDBkSBuHHjx/HpEmT0K1bN5xzzjm44IIL8M9//hOVlZUtut+Ytb7F6gGPBN+hx0/nadVoTXDYPfD5Qi2eampqUFNTw1f3bi3Yoitau1yusFZTfr+fzwf3eDzw+XxhLb4i5VUnGlSbc76kDZbQg9sexx9pUYBUoxfWEGiLsdALGDabLey+ae7iRaT5Dv0dKmBnMBghkynBSRmAx0PRehxHyn2NVPiJhiB6H/TfkSJ96Pc/evtoBaYa21djr2ksjzfaa9tjvi9T5HuWSC5TIz+vEM888ywOHz6MkydPNvv7n9FoxMKFH6OqSoo5783FsmXLO831j3T/q1U6aDUGKBXaJv9vOss8MLV/xWIMwJtQZwNwk8kEhUKBIUOG4ODBg/jzzz8jArjZbMbdd9+N0aNHw2Aw4Pjx4/jwww9x4YUX4sCBA/x2gwYNwsUXX4wNGzbg5MmTSE9Px9///nd88cUX/DYpKSm49tprkZ2djT/++ANGoxH33XcfZsyY0SAfnVn7sJaEoEf+Anz6S6lKWQO9zgyzyQa93gC5XAGVSg2324O6usjVwOMBXqSnMx1aHh2QonuK2yvARgNIv98Pu90Om80Gj8cT9ny0iuSJGrOwMn1dXR0cDgesVmuDXtzxOmZT15S0EXO5XHy6QnPTEhoWXQsgUBdArT8Am9UFtUpX///CQinjIXoRkDxG16OQiOX88+JqWQOvI714SPZRXcWhtKQSVZXSBp5KIoVcA4lYDnG1DBKxHIUFpagoF4fBPCcl7ZXk/HjkMjUkYjmqq7gG0C7jwutq0K8jz0VaGGAA3rEUbVFFIpZhzpz30bdvX1RWVuL48eP4+eef8fvvvzf6/W/FihVITk7Gzh27cN1112PLlm0JPz/63o73nKlVOuhqTNCo9VDINZBxDRfAhO8J7P+BqbUVizEAb0KdEcB///13fPbZZ3jooYfgcDgiAnhWVhb69euH9PR0/jGn04nLL78cEydO5B8bNGgQ+vbtC6/XS99UYfM1evRo/OMf/8C3336LrVu3YsuWLZgyZQqGDRvW4nuOWetarCHokST8EOQ//GQKKBShnzKZAnq9EU6nGz5fwx7Q8QJwEtYcqZp1ogE03hICOAmtF7b4ak8ATrcJo2Hc6XTCarXyeeyNtUmL9ZiN3WMkbYEs3AhD+YUV5SPtu+GxAnC7fNDVmML+T1ge+JlL6L2mwbu8rBr5ecXIyy1CTnYBiovCK0MTUJdKFKiu4lCQX4LKCgkKC0qRn1eMinJxgy/xQliWShQoLipHVmYeD+DkOU6qRElxBbIy81BVKeWBuqiwDBnpOWHATreLIscj23NSJSrKxSgrrYroVaehneXJdlxxnAJLly5Djx49cM0112D27NlYuHAhZDJZ1O9+J06cwOzZs9GnTx/06dMHkyZNRlWltO3HLoDueN+Hwv89hVwDlbKGFwFx4XYkTJ291zK1tmIxBuBNqDMCOADodDqMGjUKK1asiAjgwu2JDRo0CP3794/6d/1NFTZf5B6LJOH+mbUPO1MAF374hnmOpDIevqVSGThODrVaC6PRCLvdzlcnjxcgE5Cz2Wxh+yWVwjuLhHnrNDiSXPtobcjaw7hpuCWwW1tbyy8Skrxw+v6IxzGFj5P5IyH8dNoC/XxjAE6Pj2zj99fCbLKFhUyS/5VEf851dAm9bOS9Jj+vGJkZuSgqLEN5WTVKiitQWlLJe6Rl3GnvOCdVoqy0CkcOp6OstAq5OYUoKixr4FGjYV1cLYNKWQOpRIGszDwUFpSGhROTfefmFOLA/iMoyC8BJ1WiqlKKtKNZOHwoDRXlYn4cxDtPPPUEHMTVsrCxCt9jyTlXV3GoqpTy+0n0dWGKXVKJHKtWfYPBgwejW7du6N69O3r27InvvvuuwXe+0tJSBINBHDx4EMOHD8eQIUNw3XUjsGf3/oSMndyTdNRGPDzgkSI6hKH7SoU2DMZJ5AkN3QzAmVpbsRgD8CbUWQH8jz/+wIYNG9CvXz/k5eW1OoA//vjjMJlMDfTf//439huOWatbvAGcPBb6sFSBk8p5EJdKZZBKOUgkUqhUKr4NWLw8tCQE3WazhXlQOzOAC9t6kXNtjwBOj8Xn8/HgS+CXeL9JIT2n03nGAB7t+GQMdrudL8AmnKemQvjpkHpaTocTarWO99IIvxwytVzCsOtQf2UJMtJzeOiVShSoqpSiskKCstIqlJZU8p7r8rJqiKtlKCosw8EDqcjJLsD+fYeRnZWP6iou7FpVV3EoLChFRnoOD/eFBaXYvWs/0o5mobSkMswrXV3FITsrH6lHMpCels1Xuz5yOB1ZmXmorJCguKgcmRm5yEjPQX5eMSorJCjIL0FJcQXKSqtQWFCK6ioOJcUVKC4qh1SiQEW5GDnZBUg7moXionJ+0SAzIxcF+SUMwjuoqiol+OKLJVi/fj2uvPJKJCUlITk5GWvXruVzwn/99VcsWLAAAwYMwDXXXIMhQ4Zg4MCBGDlyJH78YRd/77X19aejSYQRImeyXyFs04XXIoG4Rq3nFzrZ+yxTWyoWYwDehDorgANAXV0dRowYgdGjRzcAcLFYjOuuuw7ffPMN/vvf/+LPP/9EZWUl+vTpg0WLFvHbNQfAX3/9ddx1110wGAz466+/8OeffyIQCBUj+uOPP1p0zzFrXYsHgEfNSZQpIZHIIJXKBQAuAcdx4DgOGo2mgeexpeHpdDi22+1uN9DZWqJbrjkcDrjd7gYRBcJ862je4MYUbdumIDfac7S3m7SFs9lssFqtfC67xWJpMYA3NW5SrM9ut8PhcIS1boulEB/Zhu5x7/P5oNcbIOMaL6jF1DJF8rwVF5UjIz0H5WXVqKyQID+vGEcOpyM7Kx95uUUoyC/hvdNFhWWQShTIyS5ATnYBSksqkZmRi4pyMQ8VRMVF5cjJLkBJcQXf7qmstIqHbwIf5It/ZYWE32/a0SwU5JcgKzMPmRm5yMrM48eZnpaNtKNZ/HHzcotw6OBRHvKrKqXIzMhFaUklKsrFvMe9tKQSxUXlyM7KR35eMUpLKpGVmcefU6KvDVPs9/K2bT9g8+bNKCkpwaRJk/DSSy9j+vTpuPvuu7F48WLce++9SE5ORq9evdCvXz/06NEDPXv2xIQJj4C8xyRq/OT+V6t0qNEa63O0CTBHalcaeQ4aq2UQacGNBn2VsgYGvQUatR4cp6x/X2ApGUytr1iMAXgT6swADgClpaXo0aNHAwCvq6vDyy+/jMGDB+OLL77A2rVrMX78eAwePBgKhYLfrjkAnpGRgcGDB+PFF19ESkoKNm7ciAfVOnq1AAAgAElEQVQeeACvvPIKfvrppxbdc8xa1+KRAy7jooA4p4RUqgAnVUDGKSGVyiGVysFxCsg4RT2YK6FR61BTY4TBYIbN6uTzxJuCuWhQ6nA44HA4GgBVooE53qKrvJMCYiSkm5470i9cWIWe/KSLkNEiudiRCpIJvcKRYDTa9XE6nQ3GSp7z+Xx8KH1Lq6ILQ8PJ+RHvutvtjrhgEek8m3ucYDCI2to62O0uqFTaiF8o2ZfC+IhAL4FwAsW5OYUQV8sgrpYhJ7sAeblFPIRXV3E4mpqJ0pJKyDgVjqZmoqS4gs8bFxZgE1fLkJdbhNycQkjEchTkl/CvyczIRXlZdQMvYGWFJAy0Dx9KQ15uEfJyi5CVmYf8vGKkHslAdlY+vxhAFgwOHkhF2tEs3nOfdjQL5WXVfL55ZYUEErEcZaVVyMrM488jJ7uAAXgHlrhahm9Wr8HHH3+CtWvX46WXXsb8Dz7Ec5Mm45ZbbkGXLl1wxx2jcestt2LkyJuQlJSEoUOH4YcfdiU89z90bCX0eiM8bi88Hh+sVhvUam196tnp7SIVICTe7ZYCOPGEq5QaaDQ6GAxmyOsX/ekFACam1lAsxgC8CXV2AAeAuXPnRmxDVlNTg1mzZqF///7o0aMHHn30UaSmpoZt0xwAP3nyJLZs2YJ77rkH559/Pi644AJMnz4dcrkcf/75Z7PvM2ZtZ/ECcBkXAcK50wr3CFJ/h62UqyDjlFAo1DCbLWG9w2MBL5ITTQNqZwNw4u0nofZ1dXVwuVywWq1wuVxh5xwMBnH8+HG+9Zrf7+dD9YkH2mq18pXISfi3w+HgPdLkOTpUO1KuNAmBbwzACfySx+jXtDT6QTg35HUknN1iscBisUQ8j2gA3tz7LQThQfh8tTAYLA08qfT/R6I/5zqLaC8YAeTUIxk4cjgdR1MzcTQ1E/l5xcjNKURGeg6ys/Kxf99hlJVWQSpRIO1oFkqKK1BSXIGiwrKwnGxynUpLKpGdlY/srHxkZuSirLSK90BXV3ENrjMJFS8vq0ZuTiF/jKLCMhTkl6C0pBLpadlIT8tGVmYe/1x+XjGKi8px5HA6iovKUVEuRtrRLIirZTxwZ2bkIjsrHyXFFcjPK+bPKTensEHxOKaOIbKQVFkh5q/7vHnz8dpr07F370FMeHgCBg0ahPH3P4h5c+ejV69euP76G7BixaqwIn+JGTv5KYdWWwOv14tAIACPxwuDwQC5PBQBJ3ydUqFFjdYIo8EKo8EKrcbQaDHBRiPsOBVCC/syKJVqmEwWKBShMTEAZ2ptxWIMwJtQZwHwEydORM25/vnnn2EymXDixIkGz/3yyy98O6BgMNgAmEmuJm0mkwk+n6/BPVJbWwuz2QyLxYITJ04w+G7HFk8AP1PJZRrIOCWUSjX0egPsdjsfHhwLgHu9Xj68OJ5F3tqTCICHe2BPe8KFoBz6chTqf26z2WAymVBTUwOz2cyHfBNwp/fn9Xrhdrtht9thMplgsVj4Vmd0br3QGxxtzD6fj++3Hc2bHs85ItEQ5NxJL/h4HpMAuMftg1pVk3DP1NmgSLmi4moZqiqlYcXLSHX0ygpJWJg5KdBGipmR7eniaySsvLSkEuVl1eCkSlRXcTx8k4JpdJpBZYUEnDRUfI1UPSdF3BRyDaqrOFSUi1FZIYGMU4UdX1wt4/dPnif7JLnfxDtfXFTOnwM9BqaOo0jpKaUloQUWqUSBl6a+jLFj78Gdd96Fe+65D6NuvwNHDqc18AInIr2Fk4Yqk0ulciiVKjidTgQCoagsi8UCpVIFGRdeFE0h18BktMHjroXb5YfN6oKuxhQG4LGPRQlOKodCoYJeb6wHf0VE+GdiiqdiMQbgTagpAN+3bx+CwWC70Nq1a+F0Olt0DZkxo629ADj50qvVGmC3u+BwnC7CFSso1dXV8W2t6PzeRENzPMGShl66DzXxMNP507W1tfjpp58QDAbh8/lgsVj4tlskFJyEfNPebBqoCZDT+yZATUN3U/nfpOq40Asdr+tD76u2tpaPCKDPg3xRjEeBt9PnHYDd7oRCrmEw1AbvE8L8azosneSI0723SRsjsg+5TM0XyZNxDYtKkf0o5BooFVoeEuhQ2Gjjo4tHCe8H8hzZjhyLALqMU4UtIJDX0K8n0K2Qa9hiTweWEJ6FodpZmXnYuCEFY+66G0888WTE+yNRbeg4qar+f0IOlUrDv8eSCDSttobKxVbXK5SzrdUYoFLWhP0v0P9XsZxLKIpOAY2mBgaDie+6wgCcqbUVizEAb0KNAbjBYMDatWuxffv2dqE1a9agtra2RdeQGTPa2g+Ah1SjNcLt9sLhcMFiscLrDYe0xoAtUugx3Vc6WmGuRAN1SyGT9iDTIhEABJT9fj+OHz+OQCAAr9cLq9UKv9/Pe6NJOHhjc0ryu0nBN5fLxYevk1xuOv+7MQh3u91xK7IW6b6gFx6sVitfFV8YNn+m156el9raWhgM5rB7OdGfaZ1R5Es63TObhhYZFx6eTj9G/6SfE+6fBl8h5NCgTwM8vT+hZ5OGbfpxeoxCqI8Wdis8N3oeEn1tmBoXiY5o7BqTCv6bNm7GU089g6uuuhqzZs3mozeE7egStQBDUsmkUjl0On3YYqrX64PRaIJMFvnejTYH5JyaOh9hCLpCroLJZIHFYoNMpgDHyRscm/1/MMVbsRgD8CbUGID/9ddffLXh9qBgMIi//vqrRdeQGTPahACeyA8rrj7/22i0wGQy1+eB+yJCZlMATiCcVNumw6s7E4BH+jsQCPCg7HQ6+XBv4n12Op18/rjH44HT6YTP5+NhPVJxNdqrTMCbeLLtdjufi+7z+fhiZ0J4J68n0Qkt7QMfCbjpe4SEmhPQJ8eK97UnxwwtTHih0eh4rw8D8FZ6jxBAKP2eFQl8G4PiaO9zQkBo7FiNvT7attFgIxKQ0Y8LtxEuDCT62jBFVmlJJQryS/Daq9Pwysuv4pvV67Dt+x8b3BMlxRVYvOhzzP9gAW699R+YO/cDrF27AWWlVfx2wiiM1rzujd67Ujk4Tg6lUg2bzR4WNRWKlHJCo9GC4+T13U/CF5uaUnPGJZepoVHrYTJa4HJ5YDSaIZXK6gH8dCoJWaSiI0mYmM5UsRgD8CbUGIAzY9ZZjQbwRK4Wc/W5XORDneR0eb2+iPAdDcDp0GkSIk3CrUlhNjoUuSMCeHPAlK5sToqoERglBXPq6ur4dlwkVD9adfNoHmfibScwbjabYTQaYbVa4Xa7G1RRp3tvEyA/EwAnCwnkb7LoYjKZ+Jx1l8vFLwg0J1Q+1nEEAgE4nS6oVJr6qv8MhlrtfaIZ8Hwmz9PbtMZYo4G1cPuWKNHXhqmhqqs4zH3/P7jtttvRvXt3JCUl4eqrr8GgQYOwevU6SMRybN36A+66awwGDRqEq666Gh9/vAiZGTl8bYBo91NrX3fhYhe9GMVxMmg0GlgslogL2yTVSaVSgePkUe/zWMdEV06Xy9TQ6Uxwubzw+Wqh1xt5AJdKZGHHI69l/ytM8VIsxgC8CTEAZ3Y2mhDAZVxDr09bKPTBKD+9es3JYTAY4ffXhoU3NxY6HC1UnXwhsNlsvPc3EIheLKyjKhIsE4+w1+uF0+kM649OwsHpXPlYQsIJgBO4p3tqEzAnx6MXBgiA0x7kWGGYXmwh4fSkAB0JkSde/da61mQMocJDNigUJESUecCZmDqaKsrFfLG9M91XeVkVtm/bgdGj70TPHj3Rs2dPJCUloVu3bkhKSsKI60bgrbf+jblz/4OJE5/AjTeMxFNPPY2S4oqEzwNRJODnPfCcDHq9nm/3SRZDhalQJpMJCgXpfHLmY5Fx4SCtVGig1xthsdig0dSEYJ+TQyLm+FoJMi5UL4Gu45DouWXq+IrFGIA3IQbgzM5GowGcrC63vCLpmSjUtoRUMeU4eai/qMfLg1Rz8ouj5UWTLwgkNzpeXtD2LOGChTBHmuR00+HgLZkP+ssXeUxYbC08PNHBX4OW9mmn4dfr9YalGpAoB3r/wusdDyAnY/B4PNDrDfVhjwqwHHAmpo6nTRs346svV6KwoKTZr8nKzMPBA6lhLfHS07Iw+bnn0a1bN/Ts2RPJycno3bs3hl47FDfeOBJDhw7DhAmPYN7cD5CbU4BDB4/yVe/bkyJFaMi4UCsxkynU5cZgMDToaEF/5jocDqhVoe4m8R5L6HuKHKQKukym4D3gtNddqdDCoLdAV2NqULeBiamlisUYgDchBuDMzkYT5oDThYfa9n9QyVcwJR+garUWBoMRJpMpYh5vNCCKli9+7NgxHgo7a39wei4igS0pGEaDMilWRy90tPR4QjgmOeckZ9zlcsFiscBut/NjaWmle7fbHZaLHinkPZLiPc9OpxNqtQYSiYwBOBNTB1VJcajHe0W5uFnbV1VKMeOtmZg69WUcPJCKinIx1q/bhEcffRz9+vVD9+7dMXjwlbhn3L14f848bNn8PX784f+z9+bRkpT1+fiNmq8a4BxFUYGZo4N4TAxHczSKCyFxOcQAnpMfChFkxImKuHyNUVxRQRAclhiI8SsQIBkUl8ywKgqDzAKyOdPdtXRt3V17dXV39XKHRWaAGZ/fH9Wf6req9zt3bt+Zed9znjPTfatrr7fe5/08n+fzC/zkxz/DA1sfnvnxjsOgCDjlXVerIcIwhGEYcF23r48llVkYhtA0fVH3J/1ZSlRzRMATEs7kihu6CbPiQlVKMz+vHAcGpmmcgI8BJ+C8HYyNJeD5xEAqLdNaGtmWjLhuqIRCF6JQjKPiggRZVuDYLqKohVazjVZzdA74MOJF7uhhGA6MvrJR431N3habaA/K3SbSnZV7s+cpDEO4rot6vT41GZ5EdVCr1VJ5+K7rJs7k7XZ7QQQ8iqIkt50tNTfuXCw2ms0WPM+HLBe7eYdS18+Ayxw5OA5kFPIyfnvfFty3cTPWrfsJHtj6MO7/7VbcecevcNutd2LD+ttx96/uxdYtDyU14/cnDPMoEAUFlYoJ3w/g+wGiqNmdTG2h1YpLMsaTvB00GhFKRnnk+hayT6nfCb2xQz4vdg3i0mZ1oqBAU8sxAReKyOdECAW5uxyXpXNMj2kaJ+BjMIqA1+t1XPyjr+LLP/jkssAVN12I+cc7C7qGvPHGtjQBj2ePc7mea6lQmG25E6HQe+kWZR3lkg3b8lGrRQMjr4OIVpZUV6vVxCQsS9LYOtgsOZw2P3qpQFJq1n2cjMkI9Xo9qaDAkmwiyGEYppzM9xXY2uGWFUsYaX8XMulAbupsXvtSo9lsdfO/i0wN2ngwOOt3GgcHB8e+QKEgQVE02LaLWq2BZrONVqvTRdwvNpttVKs16Fov6swq62YxpigW9a5ZpsBEzcXUeIeDYxJM0zgBH4NRBLxSqeCfbvxrvOOnf7Is8PH/ej+idn1B15A33tiWkqCT/Dsv9snQZ+keKgpKIo2XRBUlw0IY1qeKdGYN2VgjMCKpRFSJpLJ1rWdNtAeBiCuRUd/3B4Jk2p7nwXVd+L6fikoTFpuAZ+uC0yQGGb9RCTPKIZyWgJPEfZL0hH2BVquNKGrCNO00+eYEnIOD4wBGLleAIEgoFlVomgHbdlGvRwkRr9djY0pdL0ESixAKciq9jS0PtpT7XSxq0PUSZFlJUt04AedYCKZpnICPwXgC/ha8/WdzywL//F9/j0aLE3De9r6xBFxVdYiiHL+QuuS7KOuJe+gs62iyEwBK0UClbCXEbZyL9iB5NBG3er2OMAz7SCsR0uVMwOlYSEIehmESBWdBkWcqS8bmZNOEw75whs8avrHGbLVaDa1WK5kUWEgOeKsVl1Fj67wv5bWKz2kDhlFO5SEWChL21nSIg4ODY7kinxdThqnFogrLclCvRwn5VhSN6Q/j37FO6vR56fZbhigWoWsllEoVyLLC5IxzAs4xHaZpnICPASfgvB2MjSXgvl+FrpdiWVZOhCSqKJdsqEppZgSczeNiX9aiIMMwjJTL9qQEnI2CO46TRGPJxItqYxOpo3XMmnBnySfJ6ancFzthMCgfmv4lmT1rWJZd92LvL+XeE+knwk8THgvZJk0+BEGwoPz1xTiuWq0OVdWRzwsQRTmJqnACzsHBcaCCNTsjObeiaKhUrDjqLRWTSUlF0aEqpXQZsxmo6cjfRpYVmKYNx/FQLKq8v+ZYEKZpnICPwYFGwHft2oVt27bhW9/6Fo499ljMzc3hkEMOwb/+67/ioYcewq5duxZ0D8yyua6Lubk53HjjjQM/L7StWbMGc3NzU/8ul8vhfe97H+bm5vC1r31tr/aB2s6dO7F582Y8+eSTe72uSc4PS8CjqNUj4YVY7m1WXFTKTjcKPjsZOmu+EtchFVEoFCDLRdi2nZJjkxHMKFLZ6XTQaDSSCHC2VBaRcLY+9lKT8GEEmpVgU/S33W73lQIbdPydTifBqOX2dr/Z88VOaGRLhPm+D8dxpipHxk6KEKlPX/9+F/R9dX2q1VqSU5ioR/IiCnxAx8HBccCiV62kJ+UWugaq8WdJKsIwyvC8ALblQRIVFLpS74FmakuCOGpfqdhotebhOB4kScFCCfjsjoNj1pimcQI+BgcSAZ+fn8ell16K1772tTj++ONx+umnY/Xq1fjIRz6CE044Acceeyz+/d//fUH3wCzbciPgJ5xwAlauXIkPf/jDuP322/dqH6j98pe/xOGHHw7TNPd6XdMScCJO1WoIwyihUBCgKBrMigNVKSG3fbZuoX0kPB87mMqSikrZQbXaQDNizWA6aLc7fYR8EMEdBJJLz8qELUtkafuUs07ybZokmISAL9V+syXIKMrNytzZfHDLshIjtUn2k52ACIIgkbOz54BKnA2K8i86AZf1+LkQisk9yQdkHBwcBy7kuNoDi7yEQiHuAwVBQrlsIggCWJYN27bhJGaVsyWsStGAbfkIqxEc24eqGBCE6dYhiWoqp5339wcfpmmcgI/BgUTAb775Zhx22GH41re+BU3T8PTTTwMAdu/ejUqlggsuuAArVqzA9u3bF3QfzKotNwI+NzeHD3/4w3j22Wf3avtsW7duHebm5mZGwFlio2kaJKmIotx72SyXFw1r5pLPSZBEFYZuwnWClBkMkfBpSBVLDikKzhLgpSSybDSXJd4EIp+0f8tBKk+52ZZlJfL4bI1xtkwZTSRMKvdnr1EQBImDe9Y0j8j4viTgQRD2CHiBR0Q4ODgOZijdiiUqfD9WJ5VKpcSjRNN0iEIRhfzs9lGWNChFA6pSSjxupumvZUlDpewMlNXzfv/gwTSNE/AxOFAIeLVaxSmnnILTTjsNO3fuHLiM67q4+OKL8dhjj6W+v+WWW3DqqafixBNPxLp16/p+t2rVKpx33nm45ZZb8MY3vhFnnXUWHnroob7lcrkcPv/5z+P1r389vvSlL8FxnNTfv/KVr2DVqlWoVCo49dRTcfbZZ6PT6WDXrl1Yv349TjrpJKxatQpnnnkmNm3alNrvQQT8mmuuwQknnICvfOUrqe3s3r0b69atwymnnIIoigaeC6CfgNP+qaqK1atX48QTT8S1117b9/e5uTkceuihWLVqFVzXTfbpoosuwhve8AZ85CMfwbZt2/q2VyqV8O1vfxurVq3C3/7t3+KWW27Bzp07Ua1WccQRR2Bubg4rV67Eu971rqmuz5NPPolvf/vbeMtb3oK1a9cumIA3m000Gg34vo9KxYJS1LovltmZsGXBvux69UmLUBQdlYqFarXWJd/zXUxHrqg8FkVvJyGG+xIUUfY8D77vJ1HvLCldTgTctm34vp9EpLPkmQz0KApOJHoS0kx/bzQaiQyfdXFfCsVCq9WC6waQRHXg/TjrZ4SDg4NjaRGPEVTFQBjG6V1UpaLZbKJSMSGK8TKF/NIScdZPJotp+mulaCDw6zB0M7Ve3u8fXJimcQI+BgcKAf/d736HY489FnfddddU1/X888/HoYceihUrVmDFihU47LDDcO655+KZZ55Jlpubm8MRRxyB17/+9Vi5ciVe8pKX4C1veQtkWQYA/PGPf8TmzZvxl3/5lzjyyCOxcuVKHHHEETj++OMTggr0CO+aNWuwYsUKnHfeeXj88cdx/vnn44UvfCGOOuoorFy5EocffjiOO+64hMSOioCvXbsWr3jFK6AoSrKdp556Cp/5zGewZs0aPPHEE0OPP0vA6fPxxx+PFStW4JWvfCWe97zn4frrrwcAnH/++Vi5ciXm5ubwZ3/2Z1i5cmVCAv7u7/4ORxxxBFauXIkjjzwSr3vd63DPPfdgz549AABd1/GOd7wjWeaoo47CC1/4QlxyySUIggCHH3445ubmcOSRR+Ltb3/7xNfn6aefxsknn4zDDjsMRx99NI488kicddZZCybgvTrYLViWB0lUZ/6Mssg6qcafJeTzEkRRhmGUUa3WupHwwRL0cYSXcsFpADGLHHAio81mE67rwnGcVL5ztm75cgARcDK3Y03yBk0UUFmyaUu/EalnVQEkOV8KNUCr1YJluSkpIt2ffCDGwcFxMEIUFBRlDY7jJWafcX/chm27EMV+N/SlQJZ8L3TbRVmHYwfQtUqyXk7ADz5M0zgBH4MDhYAPkzDfeuutWLduXQobNmwAADz44IM44ogjcMMNN+Dpp5/G008/jRtvvBGHH344tm7dyt5E+Ku/+is88sgj2LNnD2699Va89KUvxR133AEgjsB+4hOfwJlnnokgCLBnzx7kcjkcf/zxuPzyy5P1EMG95pprEnk8AKxevRqXXXYZms0mAOBXv/rVSMk5+9kwDBxzzDG48sor8dxzzwEAoijCu971Llx//fXYvXv30Pt6GAGn/SuVSjjqqKPw/ve/P/W77P1y5ZVX4q1vfSu2b9+OPXv2oFqt4iMf+UhqAuDWW2/FYYcdhttuuw0A0Gq1sHbtWnzve98bev0muT4/+clPcOihh+JHP/oRnnrqKYRhODUBZ0ldioCbDgShmCIYswa96LJ5WDEJj91ZFSUeBDQazYkJeDYPPIoiOI4D27ZnJkEnIsnmpFOkmCWayyUCzprYNRqNoftFxzBtLXD2/qTf1Ot12Lad5JJnCf++Oc4WTNNJ7kdOwDk4OA52FPKxGWWlYqb6/1arDdf1IHbzrZfaU6bfQ2bhxFmWtET5NEtnd47ZYZrGCfgYHOgEnCTTLFauXAkAuOCCC/Cnf/qnOOuss7BmzRqsWbMGZ511Fl7wghek3L3n5uZw+umnJ6Q5S4jDMMRRRx2F448/Hh/72MewZs0afPSjH8UxxxyDY489NlkPEdxWq9W3/zt37oRpmti6dSsuv/zyiQk4AHzxi1/Ee97zHnieBwB44IEHcNxxx43NdR9GwNn9W7VqVXK+2PPB3i/HHnssXvOa1+CjH/0o1qxZg4997GN4+9vfjiOPPDLZpy1btuA1r3kNTjzxRGzYsAG+7+Opp55K1jHo+k1yfU466SQcffTRePzxx5Pf/f73v19QBLzfjCyErpcgCnLy8lxOL5tBxmwEVS3B86qIopiozs/PJyRuFOmlZer1OizLSnKU6e/kJL4vpd/ZHHAquTXJvi8FsvcJnZ9arZYq68YSbvb/RMDZXHu2pvuoY2Ej/7QO27YHStH3HQFvwqzYyT3IcwE5ODgOdsR9oQhF0bvv3haazRaiqAW7a8RWKCy+WSXb946Lcu8NAR+UbsT7+4MP0zROwMfgQCHgJEH/5S9/mfredV2Ypplg5cqVCaEkwjkI7PnIfh5GiIeB2jDTs06ngw9+8IM46qij8PKXvxyHHHLIVAT8oYcewqte9Sr8+te/BgBcccUV+MAHPoBOpzPyvh5GwNk2CQEfdexEqJ955hmsX78e73jHO/CSl7wERx99NE444QTk83kAgwn4JNdn0P4tNAc8GwVvt2OZcLlc6RqoLE/JVTYKSbXLDcNEGNZTBDobPR5EKikX3nVdNBqNVNSZJZT7moDPz88nJbtYN/HlAPYctNttBEGQcmbPnptBExhsHndWds9Gsmn5Wq2GIAgQBAHCMEQYhnBdF0EQ9J2bfSlFbzabqJSt5N5brs8FBwcHx1Ii9mRR4uokQQO1WgNhWEelYvVqhBdk7G397SzZHiVtF4V+DxveX3MsFNM0TsDH4EAh4NVqFSeffDLOOeecoSZse/bsSRG2T3/60/iTP/mToctTG0fAPc/Di170Ilx77bVJzvOgNoyAn3POOXjta1+Lq6++Glu2bMGDDz44FQF/4okncPbZZ+Nzn/sc5ufncdJJJ+EHP/jByGMatD8LJeCHHHIIzjrrrEQCP67df//9uOSSS/C6170O73znOwEMJuCTXJ/jjjsOK1asSOXsl8vlqQh41qWaJalRFMFzfQiFYt8Lb7m8wNj9YKXpsqTCtp0kH41I2qgSVUS2yUSGnNCXKr+Y3RZdD6p5vRxk5iz5pvvE9/3E7TYbpR+krGCPkaLgJFnMHn9Wau66LnzfTxzUZzExwQk4BwcHRz+oD1SKBsyKA88L4Lo+DKMMQZCQyxWQz4soLAIBz0a+c9vFZCJ+XLSaJfCzPmcc+xemaZyAj8GBQsCBmMQddthhuOiii6AoSkLcdu/eDc/zsGHDBrzsZS/Dm970JgBx7emXvvSl+OEPf5jIoV3XxU9/+tMUERxHwHfs2IEPfehDOP300xPTtSeeeAL33HMPfve73yW/G0bA5+bmcMYZZ2Dnzp3YsWMHrrvuuqkI+HPPPYfrrrsOb3rTm3DVVVfh5S9/OXK53LjbetEI+Je//GW8+c1vxqOPPordu3fj2WefxSOPPIKNGzcm16BWq2HDhg0wDANAbBR3xhln4FWvehWAHgGXJClZ7yTX57rrrsNLXvIS3Hbbbdi1axd27NiBiy66aCoCzpLTLNmk+uCyFD//i2VospgYTnxkaJo+UX4w+5lkzlRKi0zC9nXkexQBJ6n2LEh4ljjT/lG+N/p5DWcAACAASURBVJmgZc/jMALOroud6MgScDYfn/Lg2ZrorMlbdj9Z2Tsn4BwcHBz7HiyplUQFkqR0a4D3PFoEYe/7yGxfS6o3WdJSirh+rxi5bz2zPmcc+xemaZyAj8GBRMA7nQ7Wrl2LY445Bm9729tw5plnYs2aNTjnnHPw3ve+Fy9/+cvx7ne/G/fddx+A2AjsH//xH3H00UfjjDPOwJo1a/Ce97wHb37zmxNpdPcmGknAn3vuOfz4xz/GMcccg/e///1Ys2YNPvShD+G4447DTTfdlPxuGAE/+eSTcfTRR+PMM8/Eaaedhle/+tWYm5vD2rVr8eyzz05UB1xVVRx//PF46UtfipNOOill8jasLRYB3759O4477ji84x3vwDnnnIPVq1fjLW95C77xjW8kxFmWZfz1X/813vnOd2LNmjU444wzcOSRR+K73/0uAOCuu+7C4Ycfjn/4h3/ANddcM/H1qdfr+Ju/+Zuk/Nlpp52G008/feoIOEWFBxG8ZtSE6wSolB1oahmSqC5bAp6a5S5IEEUJ5XI5cTNvNVuJMdsgYsl+FwQBfN9HtVrti9AuJhEetR9U1itLUpeafGfz48MwTCLRw8j3OALebvci241GI7UOdlnaFi3DRuCHrXdfghNwDg4Ojn6k5eASBEGGKMooFMQu+Za6BHxxIuDsd4ZuwjI9qEopVeN7kE+HJKpQikaqygvvwzkmwTSNE/AxOJAIOADs2rUL5XIZF198Md797nfj//yf/4MXv/jF+PjHP46f//znqNVqqeVbrRYuueQSvOENb8Dc3BzOPvtsbN++PeUePo6AA7GJ2h133IFTTz0Vc3NzeP3rX48f//jHePLJJ5NlhhFw27bx3ve+N7lP169fj3PPPRcnn3wy2u32RAScIspzc3O47rrrRp6jYfuzUAK+e/duPPLII/joRz+KF73oRTj00ENx1VVXIQxD/PGPfwQQT1Js3boVZ599dmKEd/nll6PdbgMAgiDAv/zLv+BFL3oRPvCBDyTrnuT62LaNj3/843jpS1+KT33qUxBFcUoX9A5TMiSdt5t81+ogajRRDWooly2IooL8IpupLAb6jNkKEoSChHLJRC2sI4piAp7NBx8Eqr/teR6CIBjp7L1YBDytPKgmJcgoir9URJu9/lEUoV6vJ//SealWq333yTQR8Ha7nZQtY0l8dhnKgR8WRR+034t1nQZtK4oilEqDa8Eut+eBg4ODYynRI+FijLyIQl6M38WCvKgEvJCXkdsuIrddhCxpKBkWyiUbStHoWy5LwHWtAlUpJctlU+xmfR45liemaZyAj8GBRsAP1uZ5Ht773vfiJS95CYIgmPXuLPuWJeDDCFS73Uar3USr1UC73ewSogCKoi/7F1X2hVsu2agGDTSj+YRIjcoHZ6O05O692NHWQYSS5N2U40zEf1/moLNkm5XqR1EE3/eTKLzjOPA8b1Hqo7daLQRBkCLgNAnBbp8mQJaL/L7RaEDXSjO/vzk4ODg4eijkZciSBlUpQZa0lEovGxHX1DLKJRtFWe/LI1/O4xqO2WKaxgn4GIwj4Gdd/y78zbpDlgU+8aOTEbU5Ac+2devW4YILLsBxxx2X1NnmbXRjCXi9Ho0klq12E612A61WsytBbqBcMlEo7B8EnD5LooqSYSHwa1MRacrDJhK4mAQ8m5fORt5ZA7hBCoXFJpr1ej2JbFO0myLUZLTGGtMtxjaJgA+aiCCpO5H+SSZLloKA12o1aKox8/ubg4ODg6OHQRVRBpmxEVEvGRYMPVYz5baLqeVmfSwcyxPTNE7Ax2AUAe90Orj519fih7+6bFngfzfejKf+8OSAK3Rwt5UrV+JVr3oVrrnmmolyv3lLE3DX9UfmgPcIeIRmM0Kz2YJlOhD2EwLOvlAlUYWqlgY6do8C5SGzNagXk4Czcng24ksluIaVT1ss0CSDZVlwHCcxfmPl9/V6PZWrvRgR8FqtBtM0E6M72hcyeCPiT+d+FgScPfeUGqAq+szvbw4ODg6OHgaZs2X/xhJySVShqeVUtJwTcI5RmKZxAj4Gowg4EOdULxewpaZ46zUygxpXTo23XmMJuGHEJmXDCV5MwJvNmHxFURNlxoRq1s/wMGTrg1I90EJeRrlcRhiGE5OwRqOBarWanKdRkv2FRFgJFIXeF3L3UYiiKCl3RjW2CYOI72IdexRFsCwLjUYj2QfaD5K609+WkngPI+AUtS8WD8z3IQcHB8f+DFFQUu96An03yJCtKMcTqrntIifgHCMxTeMEfAzGEXDeeDsQG0vAi0UVnucjippoNgeTqlY7QhQ10OnMo15vQNdLEIQi9tZMZV9jkLlKoSBDkmTYtt2NQKdLVg0zZqMoeJZ8DzJRm4acsuqDrON3lqTvSwLO5pvTPmWPh/LEF4vc1ut1WJaFWq2GIAhg23YSeWcd1peqBvsoAk7fcQLOwbF8MahUZroGdA/Dfp+OlLKQUSjE5p6FvIRYBRabjWXrUme3mc/JyOf635fp9af3a9B+8ijt+OufjXQT0RYFJSHZQiEm65KoQpY0SKKa+lt2HTw3nEMocAK+qOAEnLeDsbEEXBAkWJaDRqOJbIkukkF3Oj0y4nkeFEWFUIgHILN+hsdhoBNqQYCiaAiCKlqtDtrtDsa5o5MsmhzBWeLMSsmnIcydTiflrs6S/KUk4CRBJ2fzYZMQiym/JwLuOA5c103J3UkCvxwIePbcBwGXoHNwLFeMJuBKiujG5aroHZEh2vmewiuOkhrQ1BJ03YCmalAUFbquQ1U1yHK35rWoQhIVCAU5roPdLXPVT9yU1P4Oq6TQT8gHk+/0b5b/O3lfX/9RExSDznVR1iFLWioCPkjOfrCfWw5OwBcVnIDzdjA2loAXCiLKZRNRNLwmdizDjqOkmqajUBBQyIvYHwh4FoWCjHxeQD4vQNdLCIKwW56slcrxzhIvkoe7rptIpSmXnCXh0xBm9vxGUQTXdRfFYXwhRJMl/+yx7GtyW6vVEnk/TUawzvPZ8zoL8s1uOwxDbsLGwbFMMbj0VHqyuFCQuyaicSQ7n5e6ZbMkFApxmSz6V1UMWKYL3wtRrYZJP0leGbVaDb4fwHE82LYL23JgmjZs20GpZEKSVMiyCsMwUSnbUBUDYqIeY4leTNplSYUsqRC7RJ7KfWYnFYRCcaDUmpPEye+TfE6CKCjQtQp0rQJZ0iBL2sDoNyfgHEKBE/BFBSfgvB2MjSXg+bwATTO6buj9RKfZbMJ1fZRKFaiqDlGUkM8LfYOa/QcyCgUR+bwAUZShKBocx0vk99lIb6wA6KSIYbVaheM4ME0zVQ+bliWMI3nNZhPz8/NJnrlpmjMzG4sHkrEMfSkI+CjS22g0EgO2er2eksMv9b6wn9vtuHY5L0PGwbE80R9FphJTBeRyBeTzAgRBSt4BcY3qGPlc/K8kFaGqOkqlCjwvQLPZRrs1j1qtkfKpIIUO9RVRFKFWq6FWq6PRiBCGNTiOD88LUKtFqNfjd6miaJBlFapqoGRUYJoOHNuD6/rwvCpc10e5bKFYVLty9/7jYQ3Gssc/62uwPyBlzKqUoKll6FoFZsVNSDgtx0rTOQ5uTNM4AR+DUQR8z5492LFjHvM7Opjf0cGOHTu66H3Hfj+f+n6e+Z5ddn7MOoYv+/gTO7Dnj3sWdA15441t2Qi4JBXhun6K5HQ6cX1w3/dRlDXkcmJMuoXZP7d7BxmCICWDsO3b81AUDb4fpKTkWYk5S8aoPrVpmnBdNzEKY8uFTRKxJdLebscRdtu2F63M17Rks1qtppzel5KAZ6XtlJMeBEHfIHeWBDyehGnAMCrL4D7m4OAYhCxJFQUFgiBBkiRomgbDKMEwDGiaBk3TUKlUYNs2LCuOXFNkm0wp4z6xhWo1jn6zah2anG21IjQadVSrPmq1EM1mr3Rns9nqTm630WhECIIqgqCKMKyh0aD3TLqP8TwPpVIZRVntMw5jc80H/W3W539/QlaK7tgBSoaVqAuEQq9EGQfHNI0T8DEYRcBLpRK+etEncdH3z8VVP/wmbvrv/8J/XPs9fOffzsOFV30CF33/U/jBdd/Df//Pjbj6RxfjO//2KVx41Sdw8fc/jR9efxWuv/E/8b1r/hUXXvUJXHjVJ3DFD76KG2+6Dv95/ZW4+PufTr6/5trLcMNNP8KV//l1XPhvn8SFV30Cl13zBVx3w3/g2huuxiXf/wwuvOoT+OZ3/y+iqLGga8gbb2xL5YAXYiJaKlWYwQBJoj1omg6hQPU1SfI2+2d34ZAhFCTk82L32GMyrmk6XNdLiGBsStcDS0zJpZvkiCRLp+9JPj3OsIwmOdrtdhL1DYIgRfiWgnRSDrjv+0MnHbJEdG/3i7ZBA9h2u435+Xm02/FkhOu6qZz0QfszbD8Wa/8GEfAoilDiBJyDY2YYZaRG0vLcdgH5nAhJVKFrZZimnSLP9Xo9UTJR2k82lajRqCOsxbLzWq2GsBai3qij1WY9UtpotZpotSM0GiGCwEVYC9BsxstNU0KSVFbVajUh/75fRblkQVVLsTRdiKO2SlGHppagFA1IopLI6QuMrD31f07Oh9xLvUi3KCgwdBOW6UES1USinixDqQtMikL2u97fZn9sHIuPaRon4GMwioA/8MAD+ObVH8Sdv/8m3JqESrANd/z+m7h56xr8eOvHsUn+T9SaDnTvd9jw6Pm4eesa3Lx1DR7Wfgy/oeNB5Ub85IFP4uata3Dro1+B7v0OVlhI1nHz1jW4X/oBqlEFucod+PlDn8PNW9fgpw+eh0Lll3BrMu4pXJEs+8XvnA7Pdxd0DXnjjW19BDwvQZZVWJaHarWOwA9jCZysQRQGG8HM+tndG1D0oJeHJ0EQZOi6gWq1htiMrpP8SySQBl1ElGnAFoZhUiebrWE9iWM4S/Tot9OauS1GtLdWq6Vy0LODxmE50XtLwAd9TxFwUhcMy89nFQfs/i4mAc9OSDQaEQydE3AOjlmgZ5wWf+53EJcgCCIkUYaqarBMG9UgRKPe6OsjSOGVVdm0Wk00W3HpzSiqoxHV0GjU0IhqcWS7HaHVanQRodVuot1uotlsIAyrCAIfjUYvdWZSAk4ToUEQJJO+UdREvR6hWq3B8wK4jgfP9eH7VYRhHb5fhWGUIQoSCgUBgiAilxOQ70rrc7lCl5zv/+/txcYwt3RDN1GU9fTEhVBEodBNvyuIEAQZgkCu+EwaQ16IJ/U5CT8gMU3jBHwMRhHwBx98EFfccC6e3FlH5w8Ofqtdig25T2FD7lN4sPwfeOqZFsIdMu4Uvoj128/F+u3nQgpuxa7nnoTob8Bt+c9i/fZzcafwBVTnC2g9ZeJe5cJk2UfM6/D0s/Mwmw/gjsLnk+8r0WY8sbOOhyo/xIbceVi//Vz8Vv0uvv+fF8P3/QVdQ954Y1tKgp6ZHVeKelIXc9AL+0B4kacd0XtGPaIowzDKCIIwzvtrz6PTmWdkhr1BG9URZ8kZS8hd1x1bazwr9Q7DMBWRabfbE+eTLwYJt20bpmkOrP89iIBPM7gcNfEwCGEYwrbtJArOnrNBZJtVK+wLAs5ee4W7oHNwLBmGmZCxfyPypKo6TNNM/CyiKEKjEQ3sp1qtVqraQvrZb8bkeiL01h1FjSQ/fJoJSyLcpKqiKPig/jbbB9brdZimCUmSkhx3UZQhSUWIYqz4OhDe2/vivhpUdoxKlrHfiaICUYwNXCWpCMMoQ9dLkKRiQrwJgsAJ+IGKaRon4GMwjoDf/eu78OSuBn6rXYb128/FhtyncL+2Fn94poVwh5SQ79vyn4Xg/QK7nnsScvWOhEzfKXwB1R0i5v/g4v5kHefhwfIP8MTOGszmA8mytxf+LyrRZux67nE8av1X8v1vit9E6ykT19/wI3ieN/Q6rVmzBnS9CX/xF3+Br371qyiXy9izZ+/zx1utFm6//fbUd9Oa2Lmui7m5Odx44417vT+8LaylI+DpZ2LYS+nARjxIEQrxwEXTDLiun5Rmy+Z/+76f5GrTQKjT6SQDuSiK4DhOXzR7GAFvNOJBW5yHaCWu4GEYolqtol6v71MTMhrckfzRdV24rjtwEMkOBqvVKoIgSEqzLdb+xZHmBhzHSdyGwzBMouG0TK1WQ71eR6fTwfz8fCp3f7H2I6tQMIwS+OCKg2NpMKwec6Hr5SGKRSiKhnLJhON4CMNanzJm1EQhqX4G9YfDEBNuFr1ccPLSYPuqScBOxtbrdYRhmKQjDQKlL1F/F0VRV1LvoVSqoFhUUSpVYJo2JKmIXE5EbrvI3bwnuN8G5tYz5q2qqnfvtTpc14dhlLvnuJB46ghCrK6b9fFwLC6maZyAj8E4Ar7hzpsZ8n0eHiz/B/7wTAvV+QLuKX4rId8F72fY8XQA0d+QIs7V+QLm/+Bii3FV8v2D5R+g8wcH5cb9SeT7LvFLKDXuwxM76yny/Vv1u2g9ZaL9lIVL//1f4br20OtEBHz16tUJzjjjDBxzzDH4yEc+suDrz7ZTTz0VK1euTH23evVqXHvttROvgxPw2bdRBDy3vfeiHuW2emAhflmKYoxCQYQsKzBNG7VaPUX6KD85DMM+ghZFUYrEUl3rYYM/+j4IgmT5MAzheR5sO85ZpNJn2frg+4KA07GQFJ7y3Ilgs4NQkqzTctlB7N7sC0X9qfSbZVmJI3qj0UhqhVuWBdu2k2tBv1/M88LK3W3bhiRKyOeEZXDPcnAc+OilC8Wf6Z0kiQp03YBl2QiCsOtf0galDE2q0KH+rdlsJilEjUbUzRNPI46kt/rA+oNQFJv6/mn7PfY7eh8Mm8DNpt7E/eYORFELtu1C04xupLYMpWhAlrTknB48k+sLB1vmLZ/vyc9FUYaq6skkfb0ewbIcKIoGwyjDMMqQJXXm+8+x+JimcQI+BuMl6J9IyPfD5nVd2bmUkO/128+F4P0CO54OIPi/SGTnvyl+E8F8Dq2nzCTyTbLzJ3bWUG7cj1+K5yeR71LjPjz1TBMPm9cmy27Wr0DnDzZ2PO1jk3Y5vnzpaRMRcLbt3LkTN910E1796ldj06ZNC7r+bFu1alUfAZ+2cQI++zaMgB+8L+bubLUQR1VIShaTcCsphUWRWSLGg8rQUCSbZOrZeuGDZN0kOaTvKIecBlhBECTb29s87GERbfZvNJCkercU8acBLRFjklqyeYt7S3pZwzv2vJKsn+A4DiqVCizLgud5qUj8NGqB4ecjLfusVqvQNA35fAGFPHfF5eBYCrBRbyLfStGAbcWTfsNSZfqf83aXoKe/I/WR53kol8tQFAW6pkPTSlBVIwVNK0HXCbEEWdNK0DQdpVIJjuPESp16A57nj52UHLTfbEUIMvYcNpHAlrykd1NcTnMejUYT5bIJUZRRLKqJYZsoKMjnBtVKz7775T5DN7oeVLc8jdnfK/vi3ksjjoBTOTtJKkLTDJTLJkqlCioVC7VaA41Gc2qfkD7DvMx5PXjHZssL0zROwMdgHAG/+EdnLEnO987nHkfevQW35j6TRL47f7DxxK46fi1fgA25T+H87/5/UxNwALAsC8973vPwP//zP8l3jUYD119/Pd74xjfi9a9/PT772c9C07Tk77feeitWrVoFURRx9tln433vex9OOukkvOAFL8Dzn/98rFq1Cv/7v/8LICblX/rSl5Lf7tq1C+vXr8dJJ52EVatW4cwzz0yRf07AZ99GEXD2/wdPh98bSMRmKlK3/qoEpajCc33Uwjqq1TCRBzqOk8jQWaJIJcocx0nIIpFVIrHZARgraWfd0BuNRrItIsIkxc6W7hpGJodFTUblTLO/p+g8DSaJcJPMkqT3nuctSgm1YRMD2X1ma7Kzg2h2oiA7sTDsfND66fr1vm92jZjiiRVFURmTnVnfsxwcBwmEuF8WBRmGXobvh4ii0ROQ/X0AEfAOYoPNTjd63YLr+tD1MiSxiHwudk9njcuSsl95Cfmu2zhJjAtMRQ1JlFEs6rBMF0FQQxQNNpnMqnUG9Xk06Udu6JRuQ/3bIF+Q+PftpOxZXDKxFJuGFXpGdUTAe4Z2bFkzOTnnQoGOWYQoFFGUNeRzcb101sD0QBwrDJ6QiM9Fz3G+V0VFFGUoigbX9REEIXStPNE2kv93xxuFvBijwJrE9sviZ31+DlZM0zgBH4NxBPySa/9pn+d8P7dnJ+TgNtya+zTWbz8Xd0tfRfSEjh1P+/i1fAHWbz8Xt+Y+jW+sPRue5wy9ToMI+HPPPYfNmzfjla98Je6++24AwI4dO/DBD34Qhx56KFasWIEVK1bg0EMPxcknn4x2uw0AWLduHebm5nD22Wfj6KOPxsknn4xTTz0Vz3/+8/H85z8fK1euxM9//nO6yVLn7/zzz8cLX/hCHHXUUVi5ciUOP/xwHHfccdi2bRsATsCXQxslQefoR6XsIKw2EAQhgqCaRIZZskdElCIRtm0ny9RqtSSKnS15Q7nOFOEl8k1RcJKjs5FfijwPIuCjjMiGRXuzRDe7PtovIr3ssdPvF1OGPm3EnE0NYKX6g46TBq6DIv/s4LfZbKLVdTZuNuMav+Vyhef2cXDsAwwjFvH3AkRRRLlcTvWfk6tcCB202/Not+cRRa1uiS87cbymbQ7Pk5YTt2tBkBKIgpySK2taGWG10RdxH9bvxEZxjVSaD02++r6fvBPofUCKrGGTi2y/HAQBSqUyREFBbruEQqEIodArrZUqs9UleqJQhK6XYNsuymUThlGG43jwvACaZiTngCLBB7PLOrnNC4KUyNMNowyl2G/UyZ5z1uStUOi5qZP6rueqLvUZEB6M53m5YJrGCfgYjCPgP7j5q/s053vnc493yfdnuuT7a3Dbj2H+aQ+btMuxIfcp3Jr7NB6q/BBX/79L4fvjTdjWrVuX4Pvf/z7e9ra34ZRTToFt2wBiI7XVq1dj3bp12LVrF5555hl85zvfwdzcHEzTBNAj4F/84hfxxBNPJNsYJEHPnr/Vq1fjsssuQ7PZBAD86le/ShFuTsBn3zgBnxwkefS9OOpCEXBWVs7Ws6bvKGJBgyKSdAdBkBposXXEK5VKQr5t24bneahUKknOeaPR6CtxxpJuiuBmIyxZQp0lojRJQDmL7HKtViuJLtMgMCupp7z1ScquLTbYyYwgCFIu7oTspAR7rmjwS/mfNOCNr10TraQcUZznJ0kKHwBxcCwyBhGLmHSIkEQJlUplryf4iICzObui0CPc5H49jIBTtJMinuQ0LklKFypUtQTH8RFFtL3BCiSWOJPZJkW76TOlL1EfRf4ibJWMQROM7ERq7NdRh1mx43rh3cgqRW/zebFLIuP/57YLEAUZmmrANG14XpCAcstlWUmOP/ZMOfAi4JOCzQ2XpCJUVYeq6pAkZew9TqRaFIrd+6jrWi/0Sptlnf8P1vO8XDBN4wR8DMYR8F/9+s59mvMdy87jyPdv5G+iOi9g57M78LtyrwTZg+UfYP4PLn5w7ZVwJ4iAs1ixYgVOP/103H///XjuuedSyz/xxBPQNA0bN27EP//zPw8k4L///e9Tv5mEgANx7rlpmti6dSsuv/xyTsCXWeMEfHLELzsF5ZKFej3qiy5no8ZEgLNEl3UZp4EVGYmVy+Ukl7lWq8E0zSTqXalUYNt2QuaJILKO67Qukq2z288O/tjPPedcB5ZlDXTvJbJKJDU7eKQIPtVFX2oCTsfBqglYxQAr/6fzT8Z2JO1nl6W8y3iyxEOtVkWjEZ/7ajVEsagdJMaEHBxLhyyx6EVjYx+OWq2WmjRcWF8RS889L4AsK8jnBYhCbx/YKPYgkpPvSs81zYBlOXFdbteH5wVddVSIWq2BKGqh2Ry8n1nCTBOHbB9FoP6Wfc9QdYxhFSoGSdNjOXsNlmVD10soFlXIcuwer6qEmDhqmg5F0ZLyWpIULyfLCnS9BEXRoOslOI4H23ZRLKqxJD9zHQ8Wokhu/MWiikrFgm27UFUdlEM/6B5nJeVx3fEKfK8K36/CNO3kPNNkb3ZCiL9/ZodpGifgYzCOgP/01h/t05xvWsfd0tdQnRfw7O6nsUW/KiHlm/TLsfO5x1GJNuPr3ztrohxw0zQT+L6PTqeD3bt3p5bdtm0bTjzxRBx55JF42ctehhe+8IUDCTh9pjYJAe90OvjgBz+Io446Ci9/+ctxyCGHcAK+zBon4JMjzv2ToWklhGG963zbn1+cJeDDBl1kYMbKzcvlMhzHSaIctm0nuddEJmkwRnnPbPSESDnrzj6MgBNpZmXxRDyJkJLEkWSRNIhjI/5Eesl0jh0sziICzg42afBKagWa9GDl/ZZlJe7qFFUiWT1NanieA8e14Pte97s6FEXnAyAOjkXGIAIuFIqxnDus9UV3pyHhrVYbUdRCtVqLZedlsycjL/TXGB9FwAsFEZpmwHE81OtRN8rdYfant4+D+kOWeLMEvFarDSl51kopeWgSMVuWkZ2YIGM2+o76MyL5vQnGuN+L3wVVhGHcB8YTww5KpQokqZiqb03/lssmqtUabNtL8YODjYALQjG5HzwvgK6XuudJ7Dv+Pk+BLgHX9Qocx4dtu6hULJTLZvxvyUJR1lPVaLJVATiWFtM0TsDHYBITtn2d8/1L8Xy47cew89kd2KJflazjXuU7ePzpKtz2o7gt/9kFm7BlW7vdxvve9z6ccMIJuPnmm/Hwww/jyiuvXDQCfs455+C1r30trr76amzZsgUPPvggJ+DLrHECPjnyud6L0nMDUF3wYXmI43ITszl/RLhZ+Tf9naK5lPNNOdgkQaTBG5FIys9mZe7Z7RLRpgkAGvgR4aa/syXUWMKdJeO0/WEDzqUg4PPz86kcfHYQyp7P7PHUarWU9JNM5eg39XoNQeAhCPxu5KmGUqkCNrqRHbzP+n7l4NifIQpFCF1ZuCQqsEwXjUaUet4HRZGzyhwWsUlkAFU1IEkKZFlJzDazTtOjSC6hAwAAIABJREFUn+Vevq4kKTD0ClzHT5WqzPaDw94VbGoMWwotS9JZ8k1/Y0k4fU/9Frsf7HpoopYt2Uh9JkXc2RSiZrOFRqMJ3w9QqVhxRFYsQhBk5HKxTL1ctmDbPnS9gmJRhySqXXJJhmKDCeis77GFIBu5FgrFmDxrZZTLNkolE8WiBqEgJSZqoyLg7HfxuooQhe69JSpQVQO6Vk78CXLbxdQ+zPp8HKyYpnECPgaTEPClyPl+clcDD1d+hFtzn8aG3Hm4X7sM9ceLKEebkij5ly/9IFzPHnqdJiXgRICvvvpq7N69G2EY4vOf//zEBHzFihXYuXNn8l32/M3NzeGMM87Azp07sWPHDlx33XWcgC+zxgn45KCXniQqcF1v4ABvb8gjRa4HDb5834dpmgkBp6g1kXU2mk5EmggxO6CjaAgZlbGO7NmBKw3WSBaZLQk2SILO5oXPgoDTv9NMArCRJTovQRBgfn4+GcC2263UIDnO0zdjV+buwCm3XURuu8gJOAfHXqFXBpIirbKsIAhqqYk/9nmnf0ntQs8zybRJCeP7fhyZLBS7cunBEdpJordsvrMoFCFLKkpGOZn0JPM06mOzE3+DJgpYWXmv70kT9Sy5pm2wfV62T6P9IQUQRbvZdwLtL00Ip/vRXnmzIAhQLpndUmbFxEW9WDRgmg6CIIRlxZJ0QSA37/EEdH9BloCLggJdq6BcsqGpZUiimjjED713hhDwxIgtmbwYYta2H5+/AwXTNE7Ax2ASAi54v8BTuyIo4S9xW/5z+yTn++HKj3BbPibl9yrfQf3xIvT6Pbiz8IWEwF/yb5+D5403YRvXms0m3vrWt+JNb3oTPvrRj+KUU07BK17xCszNzWHz5s0AhhPwU045BS9+8YvxyU9+EoVCAUA/AT/55JNx9NFH48wzz8Rpp52GV7/61Zibm8PatWvx7LPPcgK+DBon4JODyrTEEXB/UYg3O7jKRqzZXD4i2DSAI7JNZWlYwzD6PVszPLvOarWayNmzEnqWrFOknJZlCS47eKPvKf98Vjng0xJ2NjJGsk621Nqg5cmoznEciKLcLUfUG5TxgREHx96g5wTNSp0dxxtADElWHsHzfFiWBdOMUS5XYBgGdF1HqVRGqVSCoqgQhGJfRHIxED/zEhRFTVL/dN2AqqrQdR2GUYJpWqhWw25f0u4zy+xNGtS6Jmy1LjGuJe+HbFSd+n96N8QmkRby+Ty2bdsGXdeTyhqapiX9s+/7qFQqaLVacBwHjz32GH7/+9/DMIwk9YiddFRVNSH6jXoTjh1AU8uQJS3OmReKKJVMNBpNNBpNlEqVbv8o9kn692cCOWj/i7IOpWhAEtW+ZWa9vxz7BtM0TsDHYBwB/+9fXIFndz+NSrQZdxa+gA25T+3TnO9fyxfg8aerKEebku3dnv8c9Nq9+K8brp3IBX1c27NnDzZt2oQ///M/T0qN/fznP8eJJ56I8847D8BwAr5lyxa8853vxMte9jLcddddAPoJuG3beO9735vcd+vXr8e5556blDnjBHz2jRPwybEvCTgROhr4sANNkhSypmqu68KyrCRXm8g5O5Cj8mcU0SBCzeZCZ/PU2eMhcl2r1VLRdVpXp9NJEfFOp5PIuPcXAp6dbKA8ePZcDMs3DcMQRVkdOric9f3KwbF/Io6AZ8swybICx3H60l+azRY8L0CxqCZu5KyDNK2DyPyoyOTeIIlaFuJa4L1tk8t4HMm3LAfVah1BEMI0bViWjSCIK2u02/NoNtuo1ajUZdg1TXMgy0Xout7Xv1KfTtUrZFnGpk2bcN999+Hee+/FI488kph4bty4EeVyGfV6HaIoYvPmzQjDENu2bcNNN92EO++8E/fddx80TUvJ3QVBwC233AJBEOKJ2FYHjUYL1Wo9MQxTFA3FogrLchCG9W5N9RKKspZylD+QJioHmakNjGrv58fJ0Y9pGifgYzCOgP/mnl8nOdjrt5+L2/OfgxL+cklyvnvb+xWe3f00rvl/l46UoPPG26SNE/DJsa8JOBvhJuI3TBrOlgujvD2WIFIUhCLXURRhx44dqNVqCZEmsj+IgNP2aR/od2QKx+4n+1uSq+8vBJydbGDPTTaPctDERKPRQMmocGkgB8cignKryVHaMMool02UShVYlpVMAFLf2GhEsEwXsZycSmsNjrYuxfNJbuo9Qi7HUffudmVJhVI0upHjIiRRgaaVYZkuHCeA4wSwbQ+W6aJStlEpx9LmOLquwHXdVL9EFSzCMIRt27j33nvx6KOPwrIs2LYNy7KS98s999wDwzAQRREKhQI2btyIWq2Ghx9+GLfddhs0TcOmTZuQy+US8h2GIbZs2YJbb70VGzduTCpvxO+IebRabYRh3HeWSpXEGb1ej1CvRwjDBmzLTyLlbB7zrO+1vQFLtvM5KZV+xN8HBz6maZyAj8EkEXAiw3eJX4Jeu3fJcr5pe8/ufhqivwFfveyfRpqw8cbbpO1gIuD0ElzoC7FHwBU4jotm1ESrOTgHfFoCShJzqu3NOpgPI+EUHafoLeXwseWzsnViSSI+yj14UG47SdqpRBpJ3tn9oxxL1pl9FCYhyKP2bdzfJt0WK7Nnz82wfWaj4bbtQZa0pE5xEg3Jc3McDo5RSBGUQq9PlkQFqqKjUrHgun5S0qvRaKJeb6AZkXliE82oGRsiGla3f2bXm/0cfycUSILegygokES1CypBlo7STvreoBJmfceYipb2kzNZ0iBLelKDnOTMtL58ToQoSiiXK6jXG2i12mh3QY7lgiDg3nvvhWEYqYlQSlu67777UCqVEEUR8vk8Nm7ciDAM8dBDD+Hmm2/GAw88gI0bN0KW5UQer6oq7r//fhQKBfzmN7+BqqoJAWcVVSSVL5cr0DQDtu2iVqujGbXhuWE3Z1zpc/LeH8kpG/FmP89iwmcYJEmFLPUk8UKhf3/4BMHCMU3jBHwMRhHwBx54AN+46jTcsHE1br7/PDxU/AXCWoDf5q/FDRtX44aNq/Grxy6H5SkwPQW3PfRt3LBxNf77tx/HQ8WfIwgdFM3f4cb7PoYbNq7GT7d8AULpPtTqIR5Tb8d///bjuGHjavzigS9DNR9Gycnjli2f79ueZj2GdZvOw+e+eSqPgPO2KI0T8Gl+3/utrlcQVuPBRavZ73g+LQEns5y45JWXyMPp72ypmmyudqvVSn5HBDhbp3t+fj6JkGT/NoqEsy7h5MRORj2UY06lu9g89GFldIaR4kmXm4aAs+sbFf1uNBpJLXA2z33YfrDXwfdjR2VBkLsEXEQhL3ECzsExBhQhFgoyZFmFoujQ9RIqZQu25cK2XZimDdO0Ua3W0Gp10Iw6qNci+F4VlhVHicslC7I0qPxVEWkS3t1212GapO6SWIRhVGDbLlzHhWXZ0DQDoiglzzNLsBbjuHsEvJghRMXkb/3HEjuKy7IKs+KgGtQRNVqIomYy4SpJEjZt2gTTNFO+H51OB77v495774WmaWg0Gti2bRs2btyIarWKRx55BD/+8Y+xbds2PProo4lsPQgCbNmyBXfccQceeeQR3Hbbbdi6dWvyDiEzULYah+d5MIxSN/fdQKVsQlPLUJUydK2SHGf2nO5PJHDQ/TArxcUgSJKKctmCZTlQinpKGcJK5XnVjoVjmsYJ+BiMIuC+7+NbF30ZX/32ebjwu1/G2su/hyuuuALfvezb+PpFn8U3Lvo8Llt7Ma644gpcfsVafOfSr+Nr3z4PF17SW3bt5Zfim9/5Ar524WfwnUu/jiuuuBxXXnkFLlv7HVxw8b/gaxd9Bpdc9i1cceUVWHv593DhJf3bW3v5pfjWJV/Ed9d+A+1Oe0HXkDfe2HawEXCKJiyUgAuFYjLrXTIs1GtNtNuxDG9vZNdsSSzWqZZIOJFoNi+cHQAR+WV/w0oUaQBGEk6SUg8iuCwZpnJntm2nJgZoX8jcxzRNVCqVhJBTFJ/dzihina1XOy5qPsm5HjXJwB4nW5JtVPR+ENEPgioqFQuaZjC5pkQsZn/Pc3AsV8RKkTg32zDKCIIQYViHbbvQNAOSVIQgSNA0A0EQohm14TpVGLqJotyLFPevt9dX9yM2SiOHdVGUYRjlLsFvpyYcK5VKl4RPVht8muMetg520iB7LPl8uuyVqpRgWR6CIJ58bbVa8DwPmzdvxoMPPogwDGGaJgqFAizLSqTkjz32GCzLwqZNm/DII4+gXq/j4Ycfxh133IEgCCDLMu69916USiWUSiXcfffdiaz9vvvuw+23354QfIq8s/0mvZds20axWEQhLyC3XYSqlGBbfkLCt28TUudkf5Klj76GsyXfhbycPDemaaNSsZLUAFUpQRSUgXL5WZ/T/Q3TNE7Ax2AUAeeNtwO1HUwEXCgUUwR82hcPWwokt12EKChwnbgeeDZnmHUHnwatVishvWR8RlFtNgpOkm/P8+A4TiJZHyYfZ8kyleWhUjTNZjNVcovyxTudDjzPg23bqZI1bH1sGuQZhpGQdPoN7ReV32EN30bJxdnlB0WsR53baSTu7PGQ+zlbBm6SaxWGNZimjVKpAkXREgOmGLO/3zk4lisKhThVI5croFAQoWkGdL2UEG+a0NI0A67rw3E8qAqVEFsYYYhJv5AYtElSEY7jodXqoN3uJJHddruNarUKXTP6CAsrPV7S88W8s6jkoVAoQpZVVCpW4j5uWw4efjiOaP/sZz/DAw88kPTzhmHgrrvuwi9+8Qts3rw5US/lcjn88Ic/xI033oj169dj+/bt8DwP+XweDz/8cJJuVKvVcPfdd0OW5SSdid5RZAJK7xx6P5VKJciyAlXVUanEfaWq6hDFnjEbvVvZ45z1/bm/gp3YkqRikpPv+yEcO4CuDfYtmfV+72+YpnECPgacgPN2MLaDjYDTy74o6ynZ4jS/Z19WmlpCtVrrI4DTEvAsYaboAkXDbdtOkXC21BiZ4oyKItPvaF1ENn3fRxAESe1ZWp4i8Z7nJZHsQRHoRqORyNLZfaffsy7tFBUfVs+W8tiJfNNAeH5+Pon4jyLW46Lsg5algSKZFHmeNwUBb6PRiGAYZWiagXLZ7Na+pdzS2d/vHBzLFQUySyuIyOUKCREn4k0u6JJUTGpKs1E7IqCUKz3RNhNyEm9XFGVYloNGo5momNi+oVoNYeiVhHgLheLMCDihX/osQRBkGEYFjhPAdXyYpoNKpZKULpufn0+pfcjwk/pe27ah6zpM04TrusnkJ/WNbNk3It1sn87WN2f7bppQrdfjHP5arQ7H8VAqlWGaNgy9RwaT68Ml0Xv3XFFqB1MFQBS7aR5d87/+5fn5nhbTNE7Ax4ATcN4OxnYwEPCs6YhSNODYARw7GChhHLWe7P8lMS4rQwSYzc1eKAFno8I0oKGBVHY5tu72KJl2o9FAp9NJItbVahX1eh2NRiORjFOknf1Mg69hZJai6uw+ZyXeROgpqk856tl9ptrktG3XdRNpI+t6PElUm+Tz5Ng+6HyzURraFjnDT3rdoqiJcrkCSSomJFzTSokTMgcHx2AUmHrfWbClw0gqHhPyvZPNFvL92ywWVdi2i2azNaDfasGx/VTEkKLhS36+EgO3wbnH7LtMljSoqgZd11Eul5N3BNv/sZOaZOBJ6ih2IjY7WUmma/V6vW8ylX1XsOeSthtPalS7iikX1aABy0wrGzgh3Pv7JJ9LP09JWT5GPTFoPMMxOaZpnICPASfgvB2M7WAg4Nn8PV2roBY20WrugKaWU9ENoTB8RnjQC0sUijD0OIew0+nJuKcl4KOiuCwBZ6PcJJsOgiAhnoPII7mkkwydrTfORinCMEwZqWUHo4Oi1rR8ViLODshYUFScyqPRslkTN3Z/KGpO+0qR8qwagAVFtNmJi0EEPCs9n0a+3mrFBJxqEAuChHLZhG17MAwTkqhymR9Ht7/I9kODlmFcskmane+lNFB6gyTFLuG6VoKmGSgWdca5O21Als/Fhl/sNkShCE2NDc+KRTVed7KdpbtHewScCLGU7Es+z6ZySIlxWlYCPv2z1S0NlhchibF8WyjEpcEokpuOgrdQDepQisbMTavGmXzFkwTMfdatPU7Rz5JRhuN4aDQiRFGzqyya79Yf7yCKWqgGNQR+FYFfhW25cGwXgR925e1pfxI2yj2IgLP9cTxZ2eun4yi6D8d24XtVOI4HTS1BKPQMLNl7edw5mPXzva+v+/T3CXkXiLF7viCnJoW5ymDvMU3jBHwMiICfddZZ2LlzJwfHQQHHcfD3f//3Bw0BFwpxdMC2fNTCJkqGlRAloTD9gC4e+KgwdAuBX0OjERNdyqneG7AEnCLCJM+2LAumafZJ0weRR4qi0//JcIzy+ljZ+jjXcJZcR1EE13VRr9dT0e9hEwH0G9o+mbpRZJyi1ewAji3PxtY6r1arSc45OxjsDe7chLyzEfpBkwgUeWejOZMS8GazjXo9QrlsJjml5bIJ16kmkzsHy0CRg52YSxPihHgXBpGIXj+V2x6Tj2JRg2EYKJfLybNeqVRg23bKbJFSVRw7gKGbSa3l9PaL0NQyyiUblbID0+xVM3BdF5qmQRAE5HPCAX+Pss+hUjRQMqyuQ3epTy3TarVQrzfg2D6Ksr7fRQwH9T2SqEBVY6WO48QGbtVqDZ5XRcmwoGsVplxY/BtdM+F7sUFevd6Yqo8chWq1Cl3XUSwWoWkaLMtCpWKiKKvJs5Db3puwGjX5MOtzvS+uHf3LyfLyBCfgiwgi4Mcddxy+/vWvc3AcFPj85z+PY4455oAm4KnIUpeMS6IKXaugUnZgW34fEZ9m3TRQKcoaKhUzVX91MQg4RQ8oQhwEAUzTTGpWs8Zowwg4W46GCCwZsmW3NWxfshEPih6zBJwltqOOh50IIBLNGiCxYEuekeNulrzTb4mY07mhfRy0XzQhUK/Xk/1gJwAmIeAxOgiCMDFhUxQNju1DVUr7bZkdjoWB7WOyKOQlJuLbRTdKlcsJyG0XklxezwuGynv7J8o6aLfmUQsjOLYP03RhWS5M04WqlqAqBgy9DF0vQ1UMaFoJlmUlfguu60JRlG4UvJ/UHEj3LXt9ZElDuWTDc0M0o14li2azhVqtDs/zUS73lCxZJdWsj2WSYx10LUnaL4pyT5pcGFzDmt5tJcNErdZAszm9v8kwNJtNuK6bEPBqtdqdXHYgS2r8bFBZx24kN9uf7i/XYhqwOfHscc56vzjS4AR8EUEEnIPjYMWsn8GlADuQEgUFlbID36vBMj1Iojr1bDMrj8vnRYiihEqlslcy9GHElfK1XdeFbdsJKAI+KjKRHbQToa9Wq1MRcJYEUKkZz/NSpc1GEfBsPiBJ4wftO22HLXlG+dpUVocmAljndZoAmZ+fT0zisvW9WbMgmpBwHCepZzsNAW+3Yxmn6/qoVCzYtgfHCVCU9cQoiu69Wd//HPsW2Ym+FKHpy3cWEtWEomjQ9VK35nXYlQW3U8/UoGex99x00Gy2EUUtNJs9ZYbr+vC8AL4fy3wty+m7z6Mogud50LUSJLGX67w3JRuXK7KKBCrnVTIsWKbTrWhgdl265e7EiJj8hnVDn/WxLOzY0/dgPi90DfCEoZHlfE5CsaghCHpGnYv1XqNKGrFRW72bh16DbTuQZaU7WdDd37yY2q8DkYBnj00oFKfyqeFYOnACvoi44/Zf4nuXXc7BcdBi1s/gvkQ2Cs6+4MgRPZ+TsH3bdDLMdJ1WAYWCANM0F0WCzhJVinTXarWEZDqOk9TeZqPTwwg8W2ecnNCz0etJiDitKwgCWJaViviz25l0EDZO9s4O1lgn3zAMUyXZarVaIlNnv3ccJ4lss+eJIuQUUS+Xy1OVIYvRQbs9n5Dwej1CrdaAWXHie4LJVZ31M8CxdBiYoytKkGUZqqqiVCqhUjFTkvI4It1zkB4Uacw+n1mvBSqJ2Gw2EYY1+H6QeRbT62T9HRzbS6TWBzoBp880UdLf7w+KBs8u/3uxjj2flxJ3+TTEZHIhO3EUTyLKME17oKHl3hBwdkKXJoRpsrVUKkHXdRiGAU3TUZS1JDq8P1+HSe5PUl3szxM+Bzo4Aefg4OCYAKPyx/Z+YEWDAgGSJMNxnNTgeRpSyxJO+jtJRVnSa1lWUgqGpHtZEp2NWrMRdDZSPAkZzkbeqFY5m0eeNWybhDywOeiDls9OQtA6qJwa1Z8dVn6NJLZkHsTmmbNRfFIVkHR9ssmImNBQDeF2ez6JOipFvW8gO+tngGOhfUdvko3+H3+OI4qiEOfWypKKoqxBVQzoWgUlw4JZcWBbHlwngOf5iYHVoCoA2c/D7ulh9yX7N7aMIGtgSM8S+x3BdeNcZ7Y2M/Wds74Gi3ct+yXZcb6zhHxu0HOqDPzN/nhOevtNhnYiQ8D733+pd2RegqrqqNVqQyd6x73fRoEMPSklqtFoJIQ8niQNYZoOlKIOQYifPVEoJsZilCOefV6XA5KJDzYNJT/ckFEp6iiXLShFI3YzT67Z/nfPHcjgBJyDg4NjQgwjQ3s/oFISiakoynAcd6IBSJZoskZpRLgpQsvmfxP5pMguuw6WRFNONP2GLQFGZm7D9nMUAa/Vagn5Z3OmJ51omFzi3VtvvV5PiAvJFi3LSghGVpbLEneadCBjNrYMGh0LObPTZAZby3bc8VBUMXZFj2BZNmRJ4QT8AEE8QCaH6TgvVhRiwq0oKsqlctctOkC1GqJWq3frHsdu081mnFccT9hMRlRG9R3jJquIfNP9PMitetB6Ar+KoqylIozZfNQDCf2qqNHLZL+b9f4vHPIADD72eFIiTq+SZSVV8nJvCTg72UuEm1IjsilVzWYLYTVEySjD0EtwHBeWZcPQSyjKOkRBzVyv+Jmd/bkuxpMbBamrMij0UgAGTPbIkgbTdOC6PlRFB1UniNNX9ud77sADJ+AcHBwcM0Yy+y7IkCQZrusNHIBkS2WxAwyKIJO8mq2HTQSacuVieWlcz5tk2GxZMSKkbJ43GZZlBziTDqLoOGidQZA2iZpmPdNsj0h09pwMqlNOx0UknUC547VaLSl3RmZuRMzDMEwmKdjzPqouOG2TNcBrtVrwXA9KUUupKriMcP+GKPT8I0RBga5XYFtuEtEepEDZF8/EMLDPIU0qkUcC68swar9qYR2aWuqT+M6i5jXH7NEj4PHksiwrcF1v6jzwYRPO7LNC/e8wiTurZqJJ17jUpA/XDWCZbmJ6SVFjihzHxyP33ddLdh4LPcM7KgunqjpKhgXDMKEoRndCT0O5bCMIarBtF8WimpB1gRPwZQdOwDk4ODhmDKq9KggyZLkIz/OGDpKHEXDKGSeCy+Y3Dxu8OI6TyLCJLLIElGp+06BmUI3WaQb5NDlAAyCaNNiXZIO2QW7nWSl5tqwYSePJrI1AZcxo4FatVhNlAesEX6/XE4WBZVmJYdW4gSX7/1qtjpJRSUXK2NrFHPsX8l2priwr0PUSbNtFGNa7Ue10RG9fT0qNIjmUzkHqkGxJLbYSwqB1NBpNGLqZEJW4b5P5fXuQIpUrn4/rtFcqZvKeWeh9mlVr1Wq1ZCJr1HPDTiRROlX8m9h00PMCKIrWrXuuQFV1GEYZpVIFmmZAkoqJ2/uSnsduPfZCQYSq6kn/EUWtuPZ6tQ7bduG6PqKohUajiVKp0t3fLgEXOPlebuAEnIODg2PGoAi4LKvQdSOJPGWJcxRFCTnO5nuz0Vvf91Gv1xP372GDfBq8EIhoUokucgZnawZnCes0AyeqG0zHt5hO76NAZchoUoKVh2cjjlTajEg65RBmXdoHqRLYyQk6X7SecaZy7D40oxbcrgv6IFdhjv0MggxV1eA4brcOclpOPkxWu9QEnO5RMmqk+39QmsigfazXGtC1CifgHN1r35N053Kxa3+pVJ7YYDNLnun9Vq/Xkz6ZJjzpnTLu/s7+Jn4XUBWAFoKgCtf14Hk+arV68qzW67EZp6oaS34eRSE2aJWkIlzXR7PZRrsdl72L30cdRFETURSbKHpekES/4xJxsQnesFQBjtmAE3AODg6OJcKofEDK3fL9oI8k06CBZHYUdc3KVolsklw6a2yWHeizhJLyPmlgQoOcrER7GoksuyxrirOQAdgwsjpoW+xgiyIddE5Yyf6g46Go9qiybFmyNGiyhCX0tL5BJGYgmi3UaxFKhgmhcOA69h6YyE6YyNC10kSTMLNE9h6uVquwLCuZzBv2nLH3tO9Vk0kjXr+egyXgVL5MUdSkesao0pGDvic/EwJNELEpHMPuU7bSBb3fBk0mD3vH0WR1uWwOuad7+fAFwqJNmsa11zWthDCso9WKSwY2I5r8baEZUVQ/hK6XUlHzHvhzuJzACTgHBwfHEiFLwHvlemRUKiZqtXp3FruVDBTYSGxc4zSE7/tJPnNWzkfRK9ZtdhRoGZbsZ3OiB0mlJyHgbCkvkrmz0bTFIAsswacyYnSO2HxsiuRl18MeH0WsWcI8yo191DklqbrrugOdf4dNavT2pQXX8SHLaizf5CRmPwDjEN2FKMqw7WlL0y092AmnTqeTlBoclp8+6H43K3aS684VGxxpAh4/F4IgoSirKJXKKQPMUZNBrA8HpUpRPz/s/mTJPfXF9P4kX45Bk7DDyDe9x/oJOBm1SRmy23UsX4RngJzPNa0Ex/bhe1X4XhXVoIbAr8H3qnAdH6Zpw9DLEEWlWy6OcU3nOeDLDpyAc3BwcCwhsqXLRKGIklFOSnp1Op0UYaV/WRk4yfBIJk6RXfZ3kwyap/37QogyReQdxxka9dgbAk4DI5KOk4yeVAIUIRk2qcCuJxspH2UWNOickZkdDRbpWrByd1ZKOWxf4u/jiE+5XIEgdCNIy6g0DseAZ7sQGynGss94QC5JRXhesOwJePZepEmrUSkn9B0Rdk0zUn0cJ+AcbNm9AlMKK46GK4nHSKfTSYHuLzbqzUauhym7su+udrtlKgCkAAAgAElEQVSd9MkkWx8V8R60LpqY/v/Ze9PmOK7zbNguO6mkUqlKPqRKJv3alQ/5CY5TSapSfuJFpgQqiRXJ1kJJ9uOKbb2R/byRLVkiSHARZVMmJdGWbPmxzcWiKHAnQYILuIs7gZlep/fu2Xt2gARBguv1fui5D043ZkBQBAlS6g9XATPd03369Ok+57qX6y4WA++yKI6V12NjXJAjBHzqvM58bW9VMaDIelBBQdGbnzVIYmqc8WvM8CGH+j7G3YGYgMeIESPGHQJN1nxpHl2zUSz6TJSMFr/pdHrcIqMVuSVvL1/fm0JGb5Xo3upinhd0IqGyqTwHnYcPR+QXaNSfRBJaEQ1CqVRCOp1GLpdjv5nIW0/H4XPDyQCSzWZhmiYcx2HH40P9aZ9WYnDR68vl8lBVvW2Zoxh3D8jTJAgSy70MlJ9zdz0BJ5ARiRdfbAUaz2RQchwHsqTEi/wYk4MgIpFIQpJkeF4a5XKQv1ytjr0riXwTeabxFvWOR8ti8iKBlFpF+h+TNSqTAZZ+7zgONE2D0CTWiYSIxICARLPMF6mU07NPz38yOXX6B6KgQhQC8h8tURlrhdx7iAl4jBgxYtwh8ASchIl0zYLrjqmRU3g5v2CIkjJaKNN3JG5mWRZs2w7lh08nAa/X60xJnQjxrR6XJwq0SEqn0+yaowuoduGNUc81kWIi3TezUKO/+XyekW7yxFPdW75N5J0PyuBkWUhk9F43Gg2UShVYZpALHhPwuxvk9aYFuCjK0HXzniPg9MxOlLNORIjGs6qqcZ5pjElDklQkkxIGBgTIkgrXTaNYLDfr3lfHCWfS+5E85GQoiqZokaAo/U9RUPSObSWa2e69Tvt7ngdRFJFIJJBIJCAIIiQpqFgiSQpEUQo982NkfGqEz1qlrbXSkYkJ+L2FmIDHiBEjxh0CP4mOlZWSIYoSRFGELMuwLCukgt6OQPKLYPLgZjIZ2LaNTCYTIpLTRcKpXbwS+K2EoPPEnsh1tVqF67oszJzPY20X4h0FkfhsNhv6DanI3ygPnAR6XNeFYRiherR0zXz6AJFuytcn70404iFYiFbguplm1MT0j+EYEzzfSalZbklkJYNcN41s9u4n4LxBj+olT+QBp98UCgUYhoFkMhkT8BiTRuDNbeY3JyQosgbL9JBJB2UfXdeFZVlwXZcRbCLkZHB2HAee5zF9D8r1pjKR9Du+BCUfhn6jeYg3MGmahlQqhVQqBU3TYNs20umxqiGZTBael4HjeKxsmapqEIWp7beJvN4xAb+3EBPwGDFixLhDYGqwiYB4B/micjMcL4H+/n4YhjGuPnXUM9rOil8qleB5HvNetSOPt5t40zn53DnXdVuWNJqMNyJ67CixJm9zlITfyJPNK+OSqB2vPs8bONoRcPLIUNguefv5SAX++LR4JEIeFcyLEvBKpdKsT6s3BXVI5IsT/JoisZ8Yt/58B+JHQeipYVjIZnNtCTiNs+iYmi4CTucOxlyWeR/Hj/0AxWIRtu1AkmQkEgkkE2I8FmNMCmRM5AmjKAQe5cCrLENsepoVWYUsK5BlBaqiQVU0SJLcFHRTmYAp/77m5wG+igh5ylulF0XnCf44fFWQUqnECP/Yb4Ja4pVKFaVSBcViCYVCEZblQpFTEJIShOR4QbTJEOd2+8QE/N5GTMBjxIgR4w4hWKCKofqcAwNJJBJJDAwMIJFIwDTNlgScXxS0I5W82uvt9oBHFznRRQtfAq1cLoc8FVGCyXvfJiLj7Uh1pVKB53nIZrMhNfeo4aJeH8vV5ku6kbJuO0G0idpD/5dKJeZlibaNcvozmcC7wwvS0Xd0z1oRsnK5DNf1IMtKSOCHiX3FpOeuQLjkUkDAc7k8Mpks8vlCKE2C7isf5n0zxqipem75bbzaNJ8awY91anc+X4Rp2pAkuRmOq0KWVEhiKtQX031PYtydiEbzkGL6uFJe9Dkx9j/bngjScmQpBcfxQpFPrcY9EXHyjvu+H3rn0tiOpiHRs0kRTHQcPnWonTAcRTzpugFRFJuRIkJIjHWgX5yw1OStkPQYdy9iAh4jRowYdwhUmzORECAIUrBolVUoioJUKsXyt2nCn8rF9Z0g4K2INYWpkqhTqzDrKHm/2bZXq9VQ+bAoAee91ZTvnU6nQ6JtH+b6+UVWVH2ecmn5PMZcLhcKl6/X6yzXkS8r14r8U4qBJClNEaDmOEpKU5ZrGOMWn+8IAbcse1xZPLq/RHajHrnb7QVv5+Gr1WooFAosmqSVpkKtFqSUuK4HVdWYEVHTDKTTWaTTeRi6wzQuYkIQ404gmZShKClkMq3LmrWasyjyiRTW6XuaR6jqSL0+lupF+1MYPBmU6XhEzqNG6VKpxN79qqpCSAoQkmHyPd19GOPOIybgMWLEiHGHEFj0A88liTMVCj4KhSJbhPPeqJsloROJtt2uhXzU+s97E2jRQqHdrX7bzpt/M+0m8kB1Zdudh0LF+XD1D3O+aN+Sl7tQKLDPVBatUCgwzwkJ7fHGADJOuK7LROCi5+AFrzwvA1lW0d+fwMAA5d3GNV7vBoyVXApIuG07IYMUPQsU9UDl+VzXZcajDzMWPyz55r2B+XwenueFRAP553lwcBDVahXpdBqKoiKREDAwkGQq77VaA4V8CbpmM9JNRDwmGDFuJxIDgSK5aZqshOSNxj//DPCCmWQwJYFMPu+ccsqpDChfIpR/jnhhODKwUmRUPp+Hoqih3HBSNo+NVR8vxAQ8RowYMe4QkolAJdU0bfh+GfX6ICqVsXInURL7YQl4O1J7O0l4q7Bwykl3HKdtfna9Hi4bw5cLu5l2+L4Pz/OYgB2fD9jKGxGtJ3uzfc63j/ecFAoFlodP9W0rlQojXeShIdLuOA7S6XRIuG2i/q1W63DdNGRZxVTXm40xVc95kJvvOG7oPtI4IUMMrz/Aj43bFcESJeBktCKjgGVZ8DwvVKOeFzUcUzsXmOKzadoolSqoVGqwLQ9CUgmF08YEPMbtRhBxIsKyrFAEUbvxTx5rik4hQxgJD/LGUV5hnU8NI4JOJJ1yw3nldSLifJvK5TIy6SxEQWXe75iAfzwRE/AYMWLEuEOgGsGplI58voharYFKpYZqdbz41uDg4JQR4g97DP67qGc7GoJNi3kSIqOFfTabhed540TYeJJO5LW96FPrHHj+c6PRYIsoCp8lQkOknsR0aFHVzgPe7nwTGRuIeJMXkdR2eQG2aP47lXuitANeuT0s8EO/qTWFfmrIZHJQlBQSCYF5wOMF3N0Byld1HBfVamsDGy8mSNESZID5sOS7tcEmfE5ejZ+IBXkC2z2DtVoNxaIPTdObpZiSLJLHtj34fhmel4EojhHuOPw8xlShlfgYb+QRBQWqqiGTyU5oSOWfAxr//Lu6XQRZdD6k9z0ZTaNG5YlEQIP5sgLPzUFVDYhC4AGXRHXctU2UF36jvmpVtox/Nlv1a4w7i5iAx4gRI8YdRLKpfm6aNjzPw1tvvd3EW+PI360uwqfq963UmvmQWgIfwscvamjBEvU8+76PDz74AMuXL8fy5cvxm9/8Bvl8nm3PZrN46623GPj2rVq1in1/+vRpNBoN1h4SZOPDzAMSMebtoJJjPOmdrMGhFcnhBfCo/a7rwjRNuK47Lv+dCDgf9ssbJYic0zW+/fbbzfOMlWFbuvQ1LF68GAsXLsaxoydDC6ply97AooVLsGjhEmzf1jvt4/7jhGQieMYDAj6edEe9caRJ0E44cTLPc6PRwKpVq8aNTb4msmVZeP3119nzRrnetO+vfvUrNtYymUyIcLzzzm/xyitLsGDBImzfvpMZfXTNgutkoKr6OMIQL/BjTAXaEXAhGeioGIaJTCaDUimsbN7KkMwbjem5oHc9H4k10bufUjeofCQ/Z0SjvFoZdMe0UfLw0i7SGQ+ZbAa25UCWUixi5MNEj7Qi4HScmIDfXYgJeIwYMWLcIfAiTaqawlNPPYU333wTK1aswIoVK/Dss89+aOI9VWhHLnkvHuU48zlyUQXvKMrlcsgznsvlIMsynn32Wbz55pt48803sWTJEvz85z9nx3r66adb9s+KFSuwdOlS9rsf/vCH0DSNLY4ymQxrHy2w6PwU7k3h4lQ3lgwDUULOezQmQ4rod5VKBa7rwnVdeJ7HwhCjBJzyD6lvSQgrnU7jqaeewrJly/D666/j9ddfx7PPPstI+n//939jxYoVWLZsGRYvfgX/+Z+PsvHV1bUIP33xZcyfvxBd8xfi28/8bxw4cGTax//HBzJEQYbrejfUcqjVakwHgDzSNGb5dIyJCHij0cBzzz2HmTNnjjOQUZhsoVDAk08+yZ6ZN998E9/73vdYpMVzzz3HnrMVK1bg29/+NhvPr7/+Bjo7OzF//gJ0zV8UjKf9RzDQL0JIKrHyeYzbijFPt8rGmKoYsC0P2WxunKG1XbQU/46m9/6HSfci7/lkdU1aRaTUalXU6xVUqyVUq2XU60F0lmk448jzrTxTUXX0aHRK/LxOH2ICHiNGjBh3CIkBGYkBmeWCz5w5MzSJ0wL6biLgpPBNpJAXjyLV76jFvxWIcJLqbLFYRCKRwKOPPsr2OX36NL7xjW+wPLyZM2eG2kKfH3vsMZw5c4ad+7HHHsPp06dZXnUmk2Ghvfl8nh2fQuL50HC6Jl4gLeoRb+UNb5enS151OgflppOXm/8dEW4KXadQdd/3kc/nMWPGDLYtm82y8VGpVPD5z3+eLQZd18NnP/v/MA/HQ7P/DT3be9ni6qGH/h07enZN+/j/OEEUFbiuN+ECn8YBaQSQgYhqw/PGoImereeeew69vb3s+aA0CzKQkWd95syZoZBZ/vmi8USgz5VKBY8++ih27Ai83vx44r1r093fMT7KkEF1tEVRhqaZyGULKJerqFbbzztRAs4/i5QDPtUEvJ3BLDyvVlGtVlCvj32u1arI5wvQUlZbj/WtIq4ZfnchJuAxYsSIcYfALPmiAkGQMGPGDPi+zybou4GAU1t4sRkih9lsNpTPHF1ctFJib0c6WpHZM2fO4OGHH2Ze9hkzZrDQ9kKhECLg/f397PePPfYYBgYGWNg61QOn8l6lUikQv+G8zbyBgQgvER9arEVVqcmT3s6zEiVVdG3pdDpUIi266CMC5jgOW9hVq1XMnDkTlmXh6NGjOH78OAYHB9nxP//5z4/VpPXL+NznPgchqaD/jICHZv8bI0hCMibgd+755uoZCzIcxwuNtVZGKTLY8JEmFJ0xmeeKNxbNnDmTqfxHy+yRV5w/zsyZM5mXvR0BL5fLeOSRR7BtWw+ECAEXBXWcgFS8oI8x1QjSHQSIYlDaz/dLqNcHUa83xs0l0WemlfYCH37e6plqNBrjwtEnQ8BbhaBH9RfG5p0KfL/EapEXi0XouhVcb/M5+jAlyvjnUBRUyJIGLWVBS1lxpMpdhpiAx4gRI8YdhigqEJIiPvOZzyCdTrOJOSCYdYa7gYCTJ43IHtU7jeZMT4aAR0O76Ti9vb146623sHTpUixZsoR5pGfMmME81K7rsoiBb33rWxgYGGCkgj7zZZWoznI6nQ4ZEKJee75dRPajYeL0O/JOtsrVbeVtoVDHTCbDwh2jC0X6LfUtv+2v//qvMXfuXDz88MN45JFHsHLlypDHkl1HNSBMpuFCFFRGwGm8xQT8ziAU5pkUYdtOyOPc6nmIjkFe4KmVEF+r8UbP1IwZM1iKR9RAFh17a9aswX/913+FxhO/nQh4qRQQ8J6enUzoLxhfu0PXPdXeuhgxGJlMSpAkmVXT4J+ZVvMLGVWpfFixGKQYkbZG8J4P1/AulaiGd1j0slbln78wAaf39RgxrzTrh1dZJAqdz/M8WJYF0zRhmiYM3YKum9A0g/2l0mQUaj8R+R6fFz/2/UC/iGRChixpMA0X2UwRuawP20pDS1mQJS3cvwmZ/X78eaLlFceT91Y5+pN5D7T73US//SgZ+mICHiNGjBh3HEE98Pvu+wwM3USx6KNeD0KugwXA9BJwfoFPJJYW9lRyZbKKsa28flEyvmPHDqxYsQKvvfYaXnvtNUakyaPn+z7S6TTziD/66KM4efIkW9w88sgjOHHiBGsj70UmgatgYVQJkZroNZBQHHk2+BJR2WwWjuPAcRwmvtPK88IvDklZmghRO3XcVt72er2Ov/qrv8L69euZSjpFAFSrVUaY6vU66rWAgOfzReiahX/7t//A9u29bFEVE/A7g2RCQjIhYWBAQCIhsLJINyLg0XFBERlRg0yr6BF+rM2YMSNUzi5K7nkD2ec///lQu9oR8HKpgkceeRQ7dvSGCPjOHbsj1/7RWRjHuDtA40mWUrBtOxQt1s7gG5DjIkM+X2hqfuSRzeaQSWeRyWSRzeaRyeThuWk4tgvH9uC5aWTSOWSzeeSyeeRyBeRyBeTzRfjFMiqVGmrVOiqVKiP3Y+/tOny/1DS2luD7JbiuC00zgrrfohwuG5mQQtcYrAnGDHikr0ARJu36Jvg/SG+j/UUxqDMuiSpURYehW7AtD66ThWm4kCWdHTcwnI2RcB507CgBDzQuKPolSKlrJe4miSlIYqrtNVBKHv+biUh5OzX3exUxAY8RI0aMO45gsr3vvvsgiSm4bhqVSq3p4Q1KTdVq7UPgbjcoBI/3zJIHgQSjiBS2IhQTecAnIuqiKOLRRx9liysinOQVnDFjBjKZDB555BEcO3aM5Xg/+uijOH78OCPZ/AKNyqNFvYlRD2S9Xmf54/RbynMnz6TnebBtm+Vp8+Jt0Wvky6vxyu/R/mhnvOBD8FvlxIdChmsUkl5BOp3DN77xn3EO+LRAai6wk5BlmdXUvhEBj45JUvOPevrajRfSaYhqSrQzkFHOOL+9FQGv1Woo+VU88sg3m+OnOZ4iERYxYkwleHIoCipsyw0JE9L7mX/Hkq5IYDDNIpPJIZ3OwrZdmKYNXTeh6za0lIWUakKRtWZIdphUypIGRdY5aFAVA6bhwHOzyOUKoZQlCmXP5wOybhgWXDcN23YhSQoEQQmViJwIQnLyhiw+zDzoKxmqYsK2PDiOC8uyYVk2XNdlfZLNFODYWaiKCVFIhTztkyHgQlKBLKWQShkwDBuGYUFVdYiigoF+kXnehaQKVTHg2Fl4bh6WmYaqmJDEVOhYAfEnA4LUth9iAh4T8BgxYsSYUtx3330QkgpUVUc6ncXMmZ9FrdZAuVxFkON2Z4n3RCSR9zaQp3kiT/dkQIS71edardZShI1E16I54GfOnBknBkd54OQBr9XGyo61ajspkFMIsOd57HeB2FlQVoxE0agfqO44T/wpd75YLE6YT9jOUOH7PtMIqNVqGBwcDGkEtMrZDdpZxaOPfjPkoYwJ+J2CBEmSoGkaXNcNlSm6mXtPkRN8GDn/DPI5pRQFQgR8IkHEcrmM5cuX43e/+924baGIiubnSrmCXNbHfz78SDilISbgMW4ziGQpsg7XyaBQ8FEs+igUfORywTvdshyoagqSJEGWFWiaDk3TkErpUFUNkqQgmRSRSAQRKcnkeAXwGwmT8Z9FQYUsp6DrBgzDRCqlwTBMaJoORUkFYeSiDFlWIQgSkgkRZLSaapDRIKUa0DULlukin/NRqQQeej5VLDBiV1GtNFAu15DNFGCaQcmzZEJqGgikpldeDn0OhBdliIICRdbguWkUCkWUShWUSmXkcnk4jgctZUKWUlAUHabpIpctolKuo1qpo1Kuo1gow3HSkOUUEgkRiWbfJBma507I4wToPqricTEBjxEjRoxpwn/8x8NYtGgJFi9egp/97Of4znf+N+r1wWnzgEcFZPjv6XOxWAyFx97K+SzLwnPPPcdqXVN9Yto+Z86cUB3w73//+6jX63jjjTewfPly9v1zzz0HTdPGtZ8Erfi8byI5rdpOhJ0INoUYEgEnUTcSt6IcP35fOkelUoHjOCH188moxfME/PHHH8cvf/lLvPXWW/j1r3+N733ve2yfH/zgB6G+mTNnTmBgqA9i2S+WY968BawO+DPPfAcH9sdlyG47BBm6brA0hg/7fNRqNWYEKpVK49TQ+agQPuc7arCq1+sYGBjAmTNnUK/XsXjxYnzxi19kY2bVqlXsnM8++2yo5vyTTz6JTCYLXbMwf/5CvPxSJxYtfCUeTzFuG1p5OUUhCKPWtSBPOpUKyG7gXQ7CuoOUDxGCIEMUZQiCFAKR8GjYdzvPaisPa7A9II5i8zzJpiq72DyHIEhIJITQOW8XAReSClKqhnQ6i1KpgkqlhnqtgVqtwfLa+XdQrVZHtRqEyedyBRSLJRQKRTiOB103oCgpyLLKjBYDA8nQNYmiBMMwmwbhKur1Gup1LkLOLyOXKyCTCfLrS6VKoFLPtatUqiCbzcM0LShKCoqSQiqlQVFSEASxSfrH+msiEj7dY3UqEBPwGDFixJgmHD92Gl3zF6KrawHmz18AXTfh++XmJHpnyTct/Fvl1VWrVQwODmJoaIgJkk2GSE4GZ86cYbWHo565bDbLtv3yl78MeZJ///vfs3rGp06dGpfvGg0B5w0JE4UEE6mma472Q3RhUyqVWI48r7jr+z4L/+MFgXjDxUSGgEKhAMMw8MYbb+CNN97AihUrxu3L121Op9PN4zXg+xWsePMtdM1fhK75C7Ft645pH+sfB0hiCp6XHmfo+TDPChl8iFzz45bIN1UkoBrzv//978eNq7feegsrVqwYN16iz1utVmPP0xtvvAFFUaAoQV77QL+IpT//RfCuao6nj8oiOMbdg3akePxYa+ZMcznJfCh5MiEy8hgm4eKkQpuj4dB8+4SkEoSVU050UgnE0wSZedrZeZte3dvVX7blNNOb6N0wNv9RZMyYsbiMYtFn0TKVSoVVXyiVyk1jXg6u60HXdSiKAk3TmKdfVdUmAS+iWi2jVqtwGJtXC4Uicrk88vkCOzcvesrPzbSP53lQFCV0T/n+pzzyie7NvYiYgMeIESPGNILCr2jBYFtus75pOFR6qghvlHC2yxONnpv2ofw3Ptd0omPeDiPBjVCpVBh5ieaF80S8FfGNeql5o0R0PyJCrusim82ycmckGkfq63y9cV64hy9NEzUeREn9jfqVjBOVSg3VSh2Ok4EQKRE13WP9o4Zov6qKjkK+0PK+TvaZoDFAi2Mi2SQgSMSc6tbz5e6i6SNRAj6Z58r3fTiOA1mWkUgkWIjqGJH4aHmhPmr4KHkJx4jxeJGwYPsYKeZzokWBSpc1Q6ibhJhUxtv1V7u+Gx+W3gJJuek1lsZCrIXbTMBtl+mLkPJ6IBDno1AoMI0S3/cZGSYFd9I24bVeWs2dpP+SzWah6zpyuTRK5SIq1RKqtTJq9QqqtQqqteBYtD7gy6uRVgsZoOldRpoyVDZR00woigZBCEi3aThwnAwMfSxcvhUJv1fHfEzAY8SIEWMaEbW+K7IGx8kgnxurRx0NQZ0MOeX3JXIWJdaUI8Zvb0WkaWKmRT7vBW+l7H2jdk4l+Y4S6ICEBsS4UCi0VR5vR8Cj2ynPtpWKOdXvJk83T7h55fNKpcKEtSiEnRYhUdEsqldO9cuj57uRwSO4RzV4XhqiOF7QqJ0ibYybBz2z9Byrio5iodjScHYzBJzuMy1oyZNFi1Ui39FSerf6zNVqNeRyOWiaBkEQkEwKUFUNqZQBUVSYkTAaKhpjejDZPOaPClqJhE24P5dj3IoIT5Z4j0crkTLeA8975m/fvZclDYZuw3UyyKTzSHs5OHYapmkx/RLeWEzvB740Jhn6+LmThOX4NUG5XIZpmnBdB4VCHvl8Drl8lhkAKOe8WCyyeZcn5ETE+UoqJJxHRvIgUsxnInL0faFQhK7pzSiG8SkC9+r4jwl4jBgxYkwjePLNh1ypioFCoYBarcZCoSdaZPMknQ9VbUdAyVNLi/2Jjs1byIeGhlhpMr7k150g4DdDJCg3mxYhY+S0vTe5Vhsv0pbL5WDb9rg8clqUkBgbLT54ZXReTZ4WKXzoML8oorYRAefD/CdDwKP9n81mAzEgboyJsUd8ykAhkfwiMKUazZKCU2dkonBSiqigxWtUfX8qkE6nsX37dnieB03Tms94kNe5YsUvMTCQbOa1Sli27A0ISQU9PbuwfVvvtN+Pjws+bqQ7xsTjQEgqkXJfQQ68oigwDJMRbX7eI88zecXpfVKv11kKFoWo0zuIqoA4jsMM0kSoad4jzzpt573tfDUVIuNkjCYQec9msyHjeaVSgWmazQoTkxfSo/65W43OMQGPESNGjGkET8D575IJGaZphjzUkyXK9JlXSOatzeRVIxI9WRJOedEkbsaTApqwJ1IZv52I9hPvqeet+xOJY0XVyvP5PFzXheu6IUV0Pp8tl8vBdV1GjKJGkKjhhPK7Pc9j6uzR66CQvegxWhGudt79QqEALaWz8RUdW/Fi/dZAJXx4aCkTvn/zyuftxjMvAJjL5Ziq/kTj4VaQTCbxt3/7t9i2bVvTsFZFpVLD8uWv4y/+4i/GCLgg47WlyyAkFSxauARd8xdO+/34KIN/hnkjGv1t5wmc7nbHuL1jot39TrJyiCIURYVpWking/rkUSM8aZPQ/EVEmuYyHsViEaZpsncQrS8orYoPKyfk8/lxkWgUoUZknbzilFqTyWRCFSAqlQosywrVT+efi1ZpCK36arrvWRQxAY8RI0aMaUQyIWPlH9bghZ/8FM8//wKe/58X8PzzL+DHz7+AF154AQsWLMArr7yCJUuWTIhXXnmF4dVXX8WSJUvQ1dWF+fPno6uraxwWLlzI/l+8eDE7Rqtjv/rqq3jllVewePFits/ixYuxaNEidnz+t5Np72Tx0ksv4Qc/+AEWLVp0w+un66a20XVSe6h/bnQc+tvZ2Ymuri4sWrQInZ2dWLBgwbi+XrhwIebNm4d58+Zh/vz5WLRoUWg7f06+H6n/58+fj4ULF4baQP26cDMrRu0AACAASURBVOFCdm9a9evixYvx/e9/H88///y4a1u8eDE6587DT378In78/Av4yU9ebP4ffP7xj1+Mcat4Pvz55Zc7sWjR4gnH12TAj0F65mjMLFiwYMIxcTNYvnw5FEVhC11RFPGJT3yCCf7lcnl4XgYPP/wwPvGJT7AQdFEYW8zGBPzOzBFENMjwM9AvIjEgsb/8flGDboyPJqL3e4xkys1c9KZ+g6BAllW4rhsyQFP4OXnFKWKMSHE0ysb3fZimydKryIPOG5jJM06RcZR3zqfK0Pc8YSfPOKVyEcknAu55HiRJaQrpha+Zfw7o/4F+EUJSCdU6n+77FUVMwGPEiBFjmvHQQ/8Oer/GGI9PfvKTuO+++zBz5sxJYcaMGZgxY8ak92/1+8985jOTOm70u5s5N+070f78PtH9PvOZz+DTn/70tN+fGPcm/vIv/xKrV69mC2xBEPDII4/gsccew4EDB6CqKl599VXMmzcfM2fO5MSsZMyc+VkIyTABf/fd93Hfffcx7N1zgL3j9u45ENq2ZvXaaX/v3iuIevCITKRUE1rKgiLrEJIKIx6tlcNjfJTQLuR6vJJ7kKMuiQocxw2lpTUajZC2SbFYZKSbvOJEsEulEmzbhuM4oXBxPlSd8sfbpaZRZA+lh/Hh5nRMEoGjCDBCqVSCaZpB6bnEmDCfLGkQBRUD/WJTh8OAIocjv+5WwbaYgMeIESPGNCMm4BPjz/7sz5BMJicMn+XDcvP5PLLZbMu63xPl0tP3FO5LixQKr8tms8hkMi3LQVHOG5/fHQ0npsUPeQ/oeKQ4y4e2k3eAcuUIvAK9ruv4u7/7u2m/PzHuTUQJeDKZZAR8586dUFUVS5e+hq6uBZg5cyZTeBYEpSUBv++++0LvNf4z7U948smnpv29e6+AJw2kD2KZHvK5EvK5Ehw7w0j43UAsYtyZMdFOjCwxwCvHByRcVQ2mK8LPS0S6a7UaE2cjAkzkmKp6pFIplorFh5nTvEUh7DSPknYNKZ9TeU6ecPNh6L7vY3BwkOnTkGecjp/P52EYJnTdgm17SHtZ5HJFpNM5eF4GjpNGoVBCNluEqujN0nBjHnPeSHE3EPGYgMeIESPGNCMm4BNjMgScz0+n3O8osZ4MASdhtXQ6zfLQeGLPq5vzAlm08KBFDO8BoDA6Pt+O2shb/vlz8flvtCDJZrNwHIe1yzCMmIDH+NBo5wHfsmULvvnNb0KSJPzXf30f27ftxMyZnw15lVoR8D//8z/HQw/9OwNPwJcuXYaHHvp3zJu3YNrft/caogRckXVoKQu6ZkNLWZAlbVw+bIyPNtrmf7cQH5PEFKxmzXB+HqRwcZqv+HmJ5qpMJgNBEHDq1CkcPXoU/f39cByHld3M5XIwTROSJEGWZTY/FQoF6LqOQqHA5udSqQRZlqFpGjM+Z7NZSJIEwzBYWLrjOExjxrZtNkfSvolEAqZpsjYUCgVomtb0mteQyxXQ35/AoUNHcPp0PwRBQv+ZJI4cPt7WMz4diAl4jBgxYkwzYgI+MSZLwEmhPar8erNiVGTxJxV68oSTt5us8rSooO94r0I6nUY6nWbCd1Q+isTXyHMQNQrwYXdE2mlxZFlWSB099oDHuBW0I+Dlchmf+9znkEgk0fHgbCQTchCCnlQYyWtFwP/mb/4GO3p2Mezq7Qu953b07MLcl+dh5szPYveuvjv2fv2ooZUnL1ofOSbiH0+0uveioMIynZbVSvi63VGB0mq1CsMwsG3bNuzYsQN9fX3Yvn07Dh8+zOahZDKJvXv3oq+vDzt37sTevXshSRJSqRR+85vf4MiRI0z9XFEUvP/+++jr68OpU6dw8OBBnDlzBmvXrsW+ffuQyWSQTqexZcsWpFIpnDlzBocOHUK5XIZt2/jggw+we/du7Nq1Czt37sSRI0egqipOnDiBlStX4oMPPoBlWUildOzatQdvv/0b7N27DwMDSXxw5DjWrH4Pp04OYKBfhCSmpv0ZiQl4jBgxYkwzYgI+MW5EwPkFBYV086HfkyXevJAMkWVanJAHPJ1Oh4RnSLyGCDi1gw8x59XmyaPNL4Z40t2qzBldE3kXKOdO07SYgMf40OAJeK1WgyiKeOSRR1Cr1fDFL34Rvb29ePzxJzHQLwYh6By5m0wIejQHnN8WDUmP0R7txbZa7xsT8I8vovnONF5Mww6lOPFpVHxZQz46rFKpwDAMHD58GK7rolgs4uTJk9ixYwccx4Ft29i7dy9Onz7NKoX09/dj3759OH36NN555x3s2rULlmUhm83i4MGDePfdd3HgwAGcOHECfX19OHHiBNavX4/169cjkUggk8lg3bp1UBQFx48fx6FDh1CpVDAwMIC9e/dCFMWmIJuEU6dOob+/H9u2bcO7776L9957DydPnkQiIaCnZyd+9au3sXHjZpw8eRonT/bj12//X/SfEVgkCQm1TRdiAh4jRowY04yHHvp3fPKTn8SnP/3pKcGf/MmffGTwqU99Cn/6p3+Kt99+Gxs3bmyJDRs2oLu7G++99x7WrFmDdevWse83bNjQ9ndRdHd3s2OtWbMGq1evxh//+EesXr2afV69ejXWrl3L9n3//ffxxz/+Ee+//z4758aNG7Fp0ya2/f3338f69evZ963aRp95rFu3DmvXrsW6devQ3d3Nzkn7/+53v8PMmTPxqU996qb6dKrG2ccV0/1MTBV4Al6tViFJEiPg5XIZ9913H8ufJAJO76xWBPw//uNhLFq4hOHxx59k+z/55FOhbd/4xn9O+3v3XkE0xJj/n/d6T3c7Y0w/Wo0FSUzBtlyUSmVmBObJNkVy8elQ9L1lWTh06BA0TYPjOFBVFb29vVAUBf39/di9ezey2SzTQMnlcti7dy/27duHNWvWYNeuXTh69ChEUURvby96enpw+PBhHDt2DLt378bRo0fR29uLvr4+9Pb2Ip1Oo7u7G6Zp4uTJk9i9ezcsy8L+/ftx5MgRlpdOIeqiKGLXrl04efIk1q9fj/37D6C/P4Ft23rQ3b0BW7dux+7de3H82Cn89p0/4PSpRKivpvNexQQ8RowYLXE3qkZ+VDH35Xn41//1ZXzly19l+PKXvxLBV0P4yle+Fvz/r/TdV/DVr34VX//61/HAAw+io6MDs2fPviE6Ojowa9YszJo1Cw888ABmzZqF+++/P/T5gQcewOzZs/Hgg+OP29HREfpusuedLP71X/8VX/jCF/DYY4/hqaeeaok5c+bgsccew+OPP445c+a03W+yeOKJJ/D444/jySefDJ1jzpw5eOKJJ/DYY4/hiSeewJNPPjluX9pvMud5+umn8fTTT7e9pscffxxPPPEE+9yqnf/wD/+Af/mXf5lEXz6E2bMfQseDs3H/177OjbPmePryV/GVL3+lBb7adlxGt92toOeDb3/4esZ/H8JXguft/q8Fzxbryw5+vD80peP+Rs/rgw8+eMvH+sY3voH9+/eHatr39PSgXm/A90t4bekvkBgI1IV//vNfhEr5LG3WAd++rRfbtu6AkFRw/NhpdM1fyBB9z/Hbjh09Ne3v3XsZE9WBjvHRRzIpByXGmhCFgGhT2S0hGR4XmmawaC4iy1EyTiXIeGV0wzCwe/duDAwMwLZtuK6LXbt2IZlM4sSJE9i9ezfTO6lUKshkMujr68OBAwfQ3d2NY8eOYceOHdi/fz92796NI0eO4NChQzh9+jT27dvHPOGapqGvrw8ffPAB3n//fdi2jRMnTmD//v2wbRt9fX04duxYSJjU8zwcPnwYu3btQiqVaoam90LTdOzZsxfbt++AJMnYtWsP9u87hNWr3sWpUwMQBYXVE2+nJn8nnqeYgMeIEaMlYgJ+53DyRD+OHD6OI4ePTRLHI/uP/f/BkeM4fuw0+s8IkKUUDMOE4zhwXRe2bcOyLDiOw0LIVFWFKIqQJAmSJEFRFKRSKciyDEEQoKoq+w2VIbmTsCwLuq6zc9u2DdM0WZtM04SqqlAUJdROy7Jg23bLNke38zAMA6IoQhRFmKYZ2p+QSqUgCAKSySQGBgagKAoMw4Dneey4t3rddG+o/9tdh67rrJ2TOq5lQ5E1HD92GocPHceRwydw6OBRHD58HEeOHG2N5tg6fOgYDh86yjD58Tr9OHwofA1j3x/FkcPHcfjQMRw6GPz/wZETTRzH0Q+O4/TpM5BlueVzYNt39nkwTROyLEPXddaWmx1v9BvXdUOpE/V6HYODQ6jXB5FJF0J5kvEccHchvh8fbySbtb6pLKBhWMjlCnDdNDTNgCypgQJ4MkAikYSqBrXAc7kccrncuNxvqsXNp0fpuo6dO3fi+PHjkGUZp0+fxu7du2HbNjzPw759+yAIAkuVGhgYwJEjR3DixAls3LgRuq5jy5YtWLduHQYGBnDixAm2nULVDxw4gHQ6DcMwsHHjRrzzzjtwHAdHjx7F/v37mRDcwYMHoWkaPM+Drus4deoU3nvvPaxduxY7duxg0WSCIGDfvn3Yu3cvSqUSTp06hS2bt2DVqlVIpVKwLRuCIEAQRCQTYtsSbrf7HsYEPEaMGCHwSqvREhfT3bYYEyMxILFasMF9VKGlDFY6ZKwWZ42phfMK3nypLCqDFRVmuRtAIXMkbmbbNls4tMqlnijnOyp6RqFtvu+jXq+j0Wiwc0YVzSknnLwGlJt9q/3F55bzZV5uJp+9/bHrKPkVaCkTA/0CkkkZiYHmmEm2QLOMS1RZ915AK2GqqIBV9Df8NklMNRe2uVBY5ocV95sK0BjldQgm2xZeUJAEmMjbRe+FWq2OarUOz81BFKZfqChGjI8Dbva9mkxwBFyUYZo2yuUqqtU6SqUK8vkiLMuBqmqQJAXJpAhBEKFpOnK5HFsDULkvIuTlcjk0z1mWhT179mDnzp3o7e3Fnj17kEwm2b6yLOPQoUM4cOAAjhw5woTRdF3H7t274TgOjh8/jp07d8KyLCSTSZa7fejQIYiiiBMnTjDV9WPHjuG3v/0tHMfB6dOncfDgQVZ9hETZDh48iIMHD2LPnj3Yt28fVFVltcePHj2K48eP49ixYzh27BgrFbp3716sXbuWlRE1TROiKKL/TGKcKnrsAY8RI8a0wTI9FPJlaCkrJuD3CFrVtwzumQRZVmFZDorFEmrVJgkrlZg1nCZcnkDy+WFTQSqnEr7vM5E0KmVCIGJyo3ZTPW5efIYvIUb7RPuFiAyRcMp/40nyrfZVpVJhiw5q31QaQmq1BtJeFrKcgiBIzVqpIgRBCiMpIZmUQgT8XkLUozERAecNDBTKKSQV6LrRXLCOKdbf6wS8Xq+HVPX5Eni1Wh2Vcg2OnUEyoSAxcO/d9xh3BrpmwbHTcOw0dM26LecQBRWGbsOx01AVo+U+KdWAbXvQUuaHPg+dw7HTME0Xkpgat922PFZvndqWUg1YLfaXRBWOnYah2+xdIgoqDMOBzn3Hkz1Dd1gbeGgpaxxBTyaCGtf0rpZlFfl8kRHwcrmKUqmCXK4A23YhSSoEQYLreigWfTQaQzh39hxqtToL6eZreJOh0fd9FoXW398PQRDYHEnzoOd5LIqOREpzuRwMw2DHtqzAkJnJZFj4uKZpTLyNDOqWZUEQBOald103VBHENE2kUim4rsveYZlMBuVyGefOnWPf2baNXC6HoaEhnD17Fvl8Hrqus3nU9324rgddN2FbHmzLY/1t29z/kW08LNNtOX5a3a9WiAl4jBgxQggUM12U/Bos0wt9P91tizHxfWungCokA2+4aTjIZYvwixXkcmM1raPkkvfyTbfHrxWJIM93oVBguWx86TC+ze3aXS6XkclkmBGCFg3ZbJaRLd47yBMYWhBQ2B3V5Z6qviKSFdQ1HfPOkzd+KuD7pWYonwFVTUFVU5BlFZKkRKCGcgvvtZSUVm2WxBRkSQstmmVJQ0o1oWs2DN0JFvuCAlEMwr2p1NzNkt67jYBTmTzDMCBJEjzPY5EjwT4NFAol6JqNxIAcE/AYLVEolPDCCy9i7ty5OH36NC6MXECxUJry86iKgbND57Bs2TKUS9WW+xSLZfziF7/A4ODZ0PeypKFSqSGXLYwjyARRUJHLFvDzn/0cc+fOxdy5c/HTn76EH/3o/4Mia1BkDb/59W/x4osv4uWX52LVqtWwLQ+ioOKHP/w/eP75H+Oll16Cadih43peBq+99hqGhs4ipRowdBs/+uH/wYsv/hQvvPAiDCMwWPDvJr9YYm3g0bd3H2Qp3P5gfheQSAgsWqlY9NHdvR6FQhG27SKdziKfLyKbzUPTDKhqQKLnzu1EZ+c8zJ83H+vXr8e5c+dYuUvf91kuOIWnr1+/nkXOOI6DfD4/zlvOrxWo0kexWAwZkAuFAgqFAiPb6XSazeMUUZbL5VhpNJqDS6VSqPTnyMgIXn/9dVy9epVVJxkZGcHy5ctx+fJl1Go1FItFjIyMIJlM4syZMzh//jx+8YtfYHR0lEUAVatVnDs3jE2bNrXs99deew2XL1/GpUuXsWzZsnHbX1m8pOX4OXr0GPL54g3HdkzAY8SIEUIyIUOWNOiajZRqsu+mu10xJnfvovlMQnIsvE0SVaRUE7aVRj5fGOe1vRHuBvJNVnki33z7eO91u/aS1b5QKLCa3ES8HccJRQREowCi7SCvO7Ujasy4FZLFe/Sn2gNer49FAFBfZrM5eF6mBbLw3CxMw4UsaaGxdbe/F1TFQEo1oaUsGLoD03BhW2mkvTyymSJcJ4uUakJVDJiGC8fOwDRcpFST5T8HoZuBFkI6nQ5FO9yLBJxK7JHHiifgtVod5XIFth0QjMTAvWNoiXHnUCiU8J3vfAf5fB7ZbBZLliyB7/u4cuUqXDfD9jN0e9x6XxJVqIo2KQ+hKARe5JHzF+D7PgYbQ2ybro0R3mq1jo6ODoyOXoauWZDE4Ngp1cCBAwewYcNGyNJ43iEKKrKZPF5f/nrI60r45je/hTWr30V3dzf7btOmTejp2YE5c54K7fvMM8+gWqlBElX4xRKeefoZzJo1CyMjF6BrFh5//Ilx+xeLJYiCClnSoMg68vkC/ud//qdp2B2D66SZEVRVNEiiykLQk0kRsqzCMEyMjo6iXq8jk8lBFGWIogxV1aDrJhQlBVUx0NPTg1WrViGTybLr6evrw6VLl1gOOB8NViwW8dJLLyGXy2F4eJjNsdlslnnMh4aGQnMun8IWnUNpzJTLZZaDToSejMzkNafzUHg5zYUXL15ER0cHvv3tb+PixYuoVCq4ePEiZs2ahWvXrqHRaLD0msWLF+PVV1+FruuYNWsWrl+/jrNnz6JSqWBo6CyuXbuGrq4unDp1GplMFqtXr8bKlSubBvACrl69huvXgY6Ojhb3JfCML1u2jOXBZ7M5LFmypBlSP7FBKibgMWLEaIl44XVvoZ2QSKv7KEsaspkCGo1AcKlarTHvapR8TiXRIPLL55nzedvtQt+jbaL8aN/3WXh4uVyG4zgoFAoYHBxs6dUnwpnP5+F5HvOW1+tjtb95As63mw/Tp74qFossiuBma47fCOVyGel0mnn1idyP5euO1XGlBQt5JaIlZuhzqxQDnpBXq7WWqDXDGjPpLLSUjkQiiYH+JJcfPoZAlffmxmx07CYTE/+OPLMBgvMmEgISAwJkWYWumTB0C5l0DiW/jJJfQaVcRaVcQ63aQLUaeHrLpQocx0VK1ZBSdSiy3gy7HjNeBd6lQMDI87wpM7J82OenVd35duO1VeqE75dgmhYEQYSuGygUiqjVxn6bzxeQUvX4/R+jJXTNwgs/eSHQRSgHHmnb8jBnzhxcv34dlUoNhbyPkl9iBC2fK6DkB+/e88Pn4fs+RkdHYVsuLly4iHqtzgxlZ8+ew/Dwefh+CVcuX8Hg4GDzuBVUKjWkvSxqtSAN6dKlS6iUKxgdvYSOjg5cvXoVxWIRw8Pn4TppXLhwEe+++y5Wr16N8+fPY3R0FKVSGbYVhA6rio5NmzZh69atqFQqrBrIrFmzIEkSisUi5s2bBwAYvXgJrpPG1q1bsWXLFnR0dAAAhofPY2joHDo6OnDp0mW4buD59n2fEfBctoBLly7j2rXraDSGcP78CDo6OnDx4igsy0Emk0O+STJfeukl5LJ5KIrKSLQkBmH4o6OXmvNXAcViCcViCcPDwzh/fgTVapV5f10nDXoPi4LSVEhXGQHfsmULtJQNRQ6iC7q6uli49uDgIPOCX7x4EcViET/96U+Ry+UwMjLCdE9SqRQOHDjA6oP7vo/z589DkiTYto3R0VFUKhVcv34djUYDo6OjzKN+6dIl5iW/cOFCKKLN931Uq1WcPHkSx44dY/NfIpFgRpLz58+jo6MDxWIRnZ2dqNfrGBwcxKxZs3D58mUYho5qtczu34IFC1i6WmdnJy5cuIBGo4Fz54ab/bEV5XINluniN7/+LbZu3QoAEJIKtJSFkfMX0NHRgXyuCFlKMUhiCitXrsbWrVsxOnoJiQEJiqzj7NlhzJ49G5cvX5kwciwm4DFixIjxMYSWslAolFGvDyIQXpo68tgO1Wo1ZNUmLy+vvErh5BS+RiHmPKkkckoEnMgFhbRFSX6xWEQmk2Hb8/n8OLXXWq3GxGhoEdCKrBKp4YXYou27VXJGx+DbTqHxtDgi40GpVGLXRTl2JBrGGx+o7e1I22RAZWZ0XYckyZAkpZlDLjQ9xVKzNM7kxmB0QRL1rk+mREwy0VykNhX8aUFYKpXgOE4oTJLGUrlcZuOQVO9JDZdvH3mcTNMKhaDfaeIdJeCU9tAuJYEfP7yBK7h/WShKCsmkCNt2UanUUK8Pcs9QsH26308x7k7YtoeXX56LXC4X+r7kl1Gt1lGp1NDf34/FixfjpZdewooVK+B5HoaHz+NLX/oSVq1chc65ndi0aROuXLmKK1euoKurC6ZhotEYQk9PD7Zu3YqOjg5s2rQJGzZsABB4IM+fH4HrulixYgU6Ozvx7rvvYu7cubh69Srb/6WXXsbKlStx/vx5NBoNPPPMM3jmmWdQqVQw2BhEd3c3PDcLIRl4yHfs2MHOd+HCRQwNncPly5fx6quvolgs4oWfvIBatQHXyaDkl9HT04PNm8cIeK0apGw8+OCDuHbtGsrlKhr1QVy9ejXkAXfdDLKZPDZt2oyenh4sXryYGRpqtRpq9eBd/8wzz2Djxo1M3XvNmjU4dPAIRkYuYPPmzejs7MS8efOwceNGXLlyFT09PVi4cCEWLVoE3/cxd+5cpNO55nsyuDcD/RIG+gNySATcsdOQJQ2ZdA5z585lBHzlypWYN28eOjs7sX//foyOjjICfvHiRTaHy7IMRVGwcuVKdHZ2orOzE/v27cO5c+fw05/+FGvWrMHSpUsBAF1dXVizZg3mzp2LN998k13/okWL0N/fj/Pnz2Pfvn3svCtXrsTZs2eZ4Fs2m0VfXx9OnDgJ3/cxMhIYMIaGhrBixQpYlhUi4Kap48KFEWzevBkbN25kfz3Pw5tvvol0Oo2zZ89ieHgYq1atwokTJ1CvN5BO5/DOO79rS8DXr9+Ad/+4lmHt2vewdetWbN26FZbpMvHbfN7Hgw8+iKtXr8KyXM7AHBPwGDFixPhYgyYBXbNRLNLCqXLbSXi5XGZEkVRPC4UCI5j5fB6FQoHlgvHlUsjKTl5s8lbzImpEVqkuKRGt6HF44s17iCk0nTcKUM1U3vNMnm9qNx8ePpUEnEhzsVhEOp1m5Jq8EES8ySNK7afQwWibbpWAk/EjOEcW6XQWpmk3ibfIBN1udiwSQsJEyUAEjkfg6W4KwyVliKIKRdFgWzYbD5SPX6vVWJQD9Q15YMiwQf2qqiqSSQFCUoYgyEgmJEiiCst0kMuFS/VM1T3+sGOCniG6zon25WvmkgEqMDgEysmum0a5XEW9HoyLSqUK1/UCcb674D0V4+5D2sti/vz5yOVysK0xjRhF1mDoDjKZPLq6FiCbzSGbyWPLli3Ytm0bRkcv4Utf+hKOHPkAlXIVDzzwAK5fv46LF0eRSCSwZMkS1OsNrFixAul0Gh0dHejt3YVqtY7Lly83Q8wvYceOHVi3bh18v4TVq1eHCHhvby+KxRI6O+cF7/xsAT09PXhv7Xvw3CzSXg6em4WiBEJq5BEmAl4slmBbHi5cuIiR8xdQLBbx/z773xCSgYFhaGgIb775JiRRxqxZD4wj4NevX4dfLEGWNFy4MBoi4EJSwUC/gK1bt2Lbtm1YsmRJM2S8gXq9hlot8Ng+/fTTjNTRvoIg4fLlK5g1axbjUnv27GEEvLOzsymuFniEs5kcRFENIARCrIkBEanU2PWWS1XkckXUqg10dnYyw3NnZyc7x6xZs3D16lXMmxf05+joKJtnZVlGNptFZ2cnCzfn91+5ciXS6TSGh4fR1dWF5cuXY2goMLDMnz+f5YjPnTsX165dw+zZs9l5FyxYgFwuB1EUcfToUViWjd279+DkyVOoVMZC0AGwPrpy5QoLQT937hyuXbvGPl+/fr1pYLnA9r948SK73uHh8yiXK7AsF7+ewAPO35etW7di+/Ye1p+qMlY1yHUyLNy9Wq3DNBzougUtZSKlGlAVHYqsxQQ8RowYMT5uIMt4YkCCZboole5MXivlffE50zQRE+km4suT37E85TG1c6pjTJ5wItKUY0YkmRYWUY9wFDzB4UkLGQx832eEhr4jAswbAaayH/mcOjoveWGLxSI8z4PruswjSmH21FdT7bHlPfyVShWNxiDK5SpSKR39/QkMDCSbYeiTHYfyOAIuSxpU1YCumxEYkGUFyaQAWVagqhpM00Ymk4Xvl0JefopSIJV6MlyQYYK8wfV6EMpKteTpXJqmw7JsFIv+WBh+JJ1hugh4NAe83b4UGcHXCNc0jUUsCIKEVEqH52Xg+6UmAQ9C8iVJZe+JG6UDxPh4wTJdlhPcaAyy78+eHcbly1dw6dJldHV1NSMtdGzcWAtMsgAAF8ZJREFUuIkRmlmzZqFWa8Cx04xMXr58hREw8uASYbpy5QrKXIj59evX0dPTgz/+8V04zhjhJAJ+8eIoHMdlHl3y+K5atTpU054Q9YBfvXoVly5dBgB897vfRbFYxHP//UNUKzVcv3YdTz31FLLZHFKqifvvvx/AeAJeyPsQkgouXLgYIuDlUhUjIxdQLJZQqdTY9Zw7dw61WhXVaokR0tHRUYyMjGBkZATDw8OoVKo4e/YcJElCR0cHOjo64Ps+64+NGzehUCiy/qA0E9f1YJoWdM1AStVg2y4jjEEllCoGB8+yEPRisYh/+qd/Yuege0TbiYD7vg9BENj9On36NFKpFNufCPTx48dRq9XQ1dWFXbt2wfO8ZgTBZgwODqJYLOLll1/GtWvX2Dk7Ojrwz//8zyzv+/jx4xBFGdu37cDBg4fhuhmcOzeMjo4OXLt2DZlMBgsXLmQh/9euXcPVq1fx3e9+F3//93+P2bNnY/bs2fjCF76Ap59+GpVKBa+++ip838ecOXOCyIjBQWSzOSiKhrd+9eu2BPzs2XMo+RUGXbNZCoNlOs2IgjwKeZ8ZmIaGzqFUKsP3SygWfRQKPgr54G9MwGPEiBHjYwhRUDHQHwi4pNOZ2+795vNXifxERdSiXuloLjOviEqEisqbUPtJPIZIF5+fHfVchgllOGydD4MnEkdeevKokporH4LOhzxPBfkmxdaooA2Fo7uuC8dxWE5wo9FgIfq8Qnv0ej8M6Q7fozqoZnQ6nUUyKaK/P4GbyQEnkMCQJKZgGi5y2SJKpXIEQdm8IBc73cwXLIWiGej6qe2NRoOlMZDqfT6fD/UhjSW6r+VyhYWq87nRU5VecKsEvFqtssVyO6V/WiSTqCAZuQLlc5kp3CeTIiRJgWU5zUWiD8Mwg4iGZghrTMBj8FAVAwsWLIIkSRgdvQzb8iBLKp544glcv36dEfB8Pg/TcJjH8fr167j//vuRy+bg+yU88EDgQR4ZGcGlS5fw7W9/G6qq4tVXX8WlS5dCBJw+E+HcunUrrly5AlEU0dnZyQj7pUuXUCgUmUfX0B309PSgu7sbum7j3LlhNBpD0FKBR1qRdWzf3oMNGzYwDyqhWCxCVVUsXboUg4NDmDNnDgBgdPQSKuUaI5uDjSFGqK9cvsJKofEEPJcNcpsBoF4fRL3WYAQymLOKKBbzjIBT1BOhXC7j2rVrqFQquHz5MiOsAJoEfCN7xiknenh4mOVwk8iZKEqs/xqNBnt3LlmyhL1TOjs7cfHiRTbH8QT8woULqNUC0TXDMFhOtaqqqNfr7J4SAdc0jRHw/fv3o1arsRB4noBfvXq1mTN9GYIgQNM0XL16FWfPnsXg4CBcJ40tm7ejd+ceJJMyqtUaM5jIsowf/ehHkCSJeZ0HBwcxZ84cXL58GcPD5zF6cRQA8MQTT6BcLmPZsmWQJAlPPfUUy0G3LBtCUsKvfvV2WwJeLJSgKgZDSjXw7h/XBuPn8hUYholZs2Zh/fr1mDNnDq5du8bNNePn0JiAx4gRI8bHDLSwplBfXTOQzxdQKVdaThTtFvmtyOxEZJfIbCvV8Gh4743Oz5MnnpwSeW7n9Z6ozfx2+p7ClUnEJdpm/lqJLE/kmeS92uTdp8VOuz4g4wBPyHlPN+WDR40VtKji2xa9Nzcile3vRaPpHa6jXK7CMKxmLrjUYqyNz+EORM5kiIICVdWhaSZM00E+56NWHS8WR6SSIiioTyYaP4ODg2wfUq3nS7vxiIbnU5/dTQScxg1PwKPaA3SfKUqEno1gHAcCToVCkeV6JxIiJEmF52XgOkH4eeIerfse487AsT289tpr6OkJQnBXrFiBer2OkZELyGbyeO+995pq4YHi9vHjJzAycgH/+I//yHKAX3nlFYyOjqJcLmNkZATXr1/HrFmzMDw8jOHhYY6Al0OEXBAE/OEPf0BPTw+ef/75EAG/cuUKarUaC5ku5H3s2LEDCxcuxPnz53HhwgUkEklk0nn2XjJ0G2vXjrWXx8svd0LXDXznO9/BmjVr2PfpdAYLuhaG9n3llVfQ4FTaox7wBQvC+y9evBiDg2eRzeSaJUGD9/gzzzwzrh2ZTAZXr17FokWLQucjg8SmTZtY+tHcuXNx+XLgxd+zZw9LwfI8D319fSxnnI6zcuVK9Pf3Q5Zl5HI5dn96enqwbNkyXLt2DfPnzw9df09PD4aHh3H48GG88cYb7LulS5eiWq2yCIlEIoFCoYiuri4cOHAQ9XqdecDPnj2LYrGIF198Efl8Hj/72c9C44nKiAX1xE1s3bID76/bhN279iObyTECnkppOHXyNJYsWRLy2OfzeXhuBkJShqroGL04GuT0v/AiRkcvYfbs2bh69SryuTwMw4Qsq0gMiPjVOA+4yUTzovelr68P1UoN7767NjR+VqxYgY0bN+Lq1asYGhpquzaKCXiMGDFifAwxlm8rQRRUaCkLjp1GLjeWJ02EL0pS6fuoqjYRViI0fN40KZ06jhMKA56I2EzGABAlza3Idrvj3Ijo03FIIZ3KUPGe1lYkqB1J4/elfHUi9sViMdTfPCHn7wEZBHivbbsychTWH/US07XTNdC9vhEBD29roFaj7XUUCgVomg5BCBM3WugmmorplLctiSpSKQOapsOxg1zrUqmMwOvcmoBPpq+jZJS2U+g26QNEf3+j+3k3EHC6/2R0oe/47fV6oM5vmibS6fQ4ww6VGysWfaRSBiPbKdUMlWqKCXiMieB5WaxcuRrd3ethGCbLdRUFFa6TxrZt29Hd3Y2DBw7Btj0MDg5h1qxZ8Lw0urvXI58PtBkGBwdx6dIlAMDXv/51DA0N4dy5c+jt7cX58+dRKBRw/vx57Nq1i+2XTCaxdetW5rG9fPkydu3ahZGREZTLZRw9erRZCaMOy7KwYcOG5pw0iEOHDsPQ7ZDQo6Hb6H5/Pbq71+P997ux8g+r8Ktfvg1JTGGgP4Hu7vUhqKqGlGrgt+/8X/ZdLluAqhisf3y/gu3be1Cr1ptlXS387nd/YPtblgNF1qGlTOi6DS1lwfdL2LBhAzZt2sSwefNmOI6Der2OXC6HdevWYfPmzez9rmkaUqkUm4/37dvH1Me/9rWvsXdZLpfDnj17YBgGNm/ejM2bN2PTpk04ceIECoUC1q9fj2q1Cl3XsXHjRnR3d7M5/OTJk0wQj9BoNHDy5EmYpsm2VSoV6LqO/fv3w/d99PXtg2W6OH78OE4cPwXPzcA0LUiixETfDh48CFVVUS6XsXnzZmzYsBGiKEFRVFiWjR07duCPa97Fvr5D2LxpO7Zs7oGQlLF1y1acPXsOKdXAmdMJmIaNrVu34vz5ERw7dhylUrlZSjG4z5l0Fo1GAwcOHMTg4Fns3NmLwcEhiCKN6WAsHDx4BJqmY3j4PIRkEJ1VLlebkRThcbBlSyC+Zug2urs3sPFjGCb27t2L69evY3h4uO16IybgMWLEiPExhCiooVqsVM5JkmSoqgrLskI5s1GCPRE5ITJDoW9ENCmUm0jjrYa934hUTwXpIZD3nhc8i5ZQ4699IgLFhz37vs9yyaO/pXx0vg6q53kh0j5RH/L57Px9JM87HyHwYfqLv4fkmdU0Y9w4k6UUZDmFVEqHZTlBHlzBh++PV7i/GYPMZNrME1TqyxuN3zBZDRuXppOAky4CaRLU60H5HQIttG3bhm3boVq90evz/TABl8RUqPxajBg3gixpLBxXEseE+0RBhaLoUBUDshTU/G40ApXqRn0QqhIY3gJ19GHGD+6//372TiGBTnrvkQDngQMH0NfXBwDMg0qRMeTtLRQKLH2IjL/FQhG5bBGW6UFVdNZeIuGSqEKRg1KEVEdcFFRIUioUdqwqBhRZD+bPZmkvuk6+byQxNe774LvgHHRu2pYYkCAIMnTdYGky9XodQ0NDOHv2HCqVCo4ePYo//OEPeP/997Fu3TqsWrUKmzdvhiRJsCwLmqajr68PnucBAL761a+yiKFisYje3l7IsoIg/zvQiHBdFwMDA1izZg0cx4HnBboRJ06cwN69fTBNk0USua7LUrqoZjil+ZAIJr0nPc9DIpFESjWgpUyIQjBeJDEFWVahKCrS6TQrCaooCizLhmFYMAwLipKC52WwY8cOvPWrXyMxIIXWLIqsQ22K6RHJplJ2WsqCLGmRihkSZFmFbTsoFkvI5ajcIr3vZAjJ4D2oNEXSxsZ5cN+i44DOT+9PElhTFQOm4aLkt69UUa/XYwIeI0aMGB83JBMyBvrF0GI7mKwChelEQmClpURRRiqlw3XTKBRKoBrKlUoVlUrrWt00QdOkTOrjtJ2s9dNNaiYLaqvv+6x8Gl9DPEpGJyKOtLgkckThwp7nMbLElx9zXZcJzhGRpsXojSII6vXwQosMIZ7nwXEc5iGdaJEwESGMXnPgZc7DcTzYtgvbdpFOZ5HLBWHPJIoXtLUxbsy0S1+4FfDGEerTKCklIwAtNPnoAj6EPXov7zQBr9VqbAxGPdt0Dx3HgWVZoXJ1ZGzha9gXCkWoqg4hKTc9dHaIhEffDzFi3ApyuSK+9a3HUCgEImVnziSQSAhIpzNYuvQ1fOUrX4EkKXAcl80XvOGXCPWFCxewbNky3H///XjiiScwNDTEiDefikSVIkgss1AoolKpoVSqoFQqo1DwYdtuoIUwQZnD24F2pRcFQYYgSJCkoNxbuVxFtVpHLleALKewffsOdHdvwMmTp3HixCns2NGL9es34vTpfoiijH37DmDVqjXo7d31/7d3Lc1RHVc4i/yG/J1UBTCSwOVdKj8gqyzCQ0iwkgySwKnKOrukbKfs2LGNsHEC2MiWQSDN4z567vv9luaFTKqSTeyqL4ue7uk7SIBiLNmmF19Jc2du3+7Tfbv7O+f0OWg223jnnb9BVXWU5TayrMCNG59gff0ebNsF0Q0as0PvYH39Ht588y0eoFFRNKytfYmPPlpFs9lGHKcoigpRRAk4yxVeliXiOK5lmhDXHcMYt496E5BRW+n+ghADiqLxehiGVUtrSeUQw+jQeanZUNFsqJxwMxkyYs72NQzsO10zR5kzCBzHQ1FUyLICnhtwZct36cvxkarxtQ6xURTVU+d0ScAlJCQkXjKwxWtyw0G1+iZ03QRL+0RTPxFoWgeW5SGOMpRlF92dAXq9Qe0s7l7ETyQ7T3MNP2qS/SwwawpzARbzhYsEfD/Lrfg9s3qzTeOkpZptGsUc48yK8Tyu9SKY8kAMxsPOjjNvBLGsgxLCSSsxldFAUNA8wu7u19jdfYRebwd5nqHX64JG/u2P/j4Zkf5FE1dGtEUFCrPmTCpHWAA/5vEgEgLx2MVhj0GmrGGKE1H5sbu7ywOvZVnG284i94tR04fDIfK8gGFY6BALnhvB92JOwCX5lvi+oSoEmkpAdBOeG4LolCSZpsWPKYnvGot5ISoe2XGgfr/Pxzgb38yCLnobUeUlDbTY71MlcZYVPC3ZYZBv9hz2nrF3jT7XgKp2oLR1aJoB34+ws9NHmhRQVYLV659gdfUmVIVAaetYu7uODz5YRWOrjcZWG++99yHefusdfHzjU6xe/wR/fftd3Lx5C7pmQGnreP/9D/HZZ2sjq68BRdFBdBNra1/hL39+E6pCQIgJTTPwxRf38MHfr2NjYwuGYSOKUvh+xBWobF0RvXHYXNrv95GmKTodsyZXRopVhUBRCD+WxNM/aoSTb5baksKoeevRMjq1/tqr7+p7G1q+YVjwvACu68M0bRD9xfWnWBffo9llJAGXkJCQkOCY1MCPFw4TqsJI+ThYm6oY/DrRqauebfnwvABhGHKyOD6PzAh4xknq5JnmZ5HWHwomrYzD4RBVVfE83IyYMTfJ/c5ki27fjCi5ros4jvl9LHo7cxvcq5yDEnCRvInu3uKZ6OexOu/l6TDpsr1XGePrPfR628iLFN1uheGwh8Gwh+Fwf4XMfm7iz9vu4ZAGYhP7kSkyGMEWx62oqJjMI0+taNUTffK0tn8fBJxF/2d1YiRkMBggTVNEUcQ3xGy8sHaw+lN30oRuSDs24iiHbfmcFMjz3xKHAbq2jImUphkgxIDjOIijmHv6sPlTPP7DPDvY2BeVZKLCks2tzOuIKd+YIrIsK7hOUPP++L6J+H4W90mXdKJbCIMMUZhBUw3c/Xwdn935kv/mq/UHuH1rDa2mhq1NBf/49A6+Wn/I1+ovv7iP27fuorFFrca3/vk57t/bgtImnNCqSgcPNhpYvX5z1Ha63t+/t4Xbt+5ia7MNXTP5ml9V2zVlJTtGNZ77qCLQsiwQ0qm1ay+lQ03WusG9AMbkm4Bl1hjHrTFq9Rf/F8sVSXGHmNyzjxD6DF3r4P/J2rFfX4r1i6Mcg764Tskz4BISEhIvPfbbYNQ3BXXyzRb1+u/oIkaICdNw4NgePC9ElhWoqi7yvEQUpvC9EIEfIctKDPrUhZ2msPpxEPBJoikGlWNEXLSailZ/Mcc5S2WWpimCIIDneZxEsU2m6Pa8FybJ8tPI3+R9k+SR1Y2R/eeRw34E/On3DTAY9NDt7qDaLtHt7WAw7GMw7NcI+F5KD1HOjBiLFu1nEfDHjx/XUu4wJQrblIs535nVjEVKZ2UwDwXmNcC8F8qy5ATgeYK3HQRPI+BBECAIAriuiyiKuHyiKKrJSFQMsXqXZYUsLeDYHlSFwHVCRGHGCYgk3xKHBZEkMQLOSBjRDQRBjJ3tHnYf0fgGorKMpeh69GgcYJF9/vrrx+j1BojjFEEQ8nHPSDpLS0hTTe4gifNawK4fwntQ80rTbb4eMysyW5vbrbG3Srul1+5TFYMr1DTVQKupCeS3nqGi2dC4G7dYtrjmE91C4Mfo9YYYDnfR7fb4HNrtdkdW8UeIogRE71Cvhj2s1OIeoz4OGCGmY4G6jT9p1WbtnTxKt9++Ztyv1OuCPeO7ku/JNjH5Ed1CEhfYrnrY2emj1x2g1x2i1x2gqrpIkhxJkh8BAf/mG2jExINGW0JCQkLiJ4jNloq2bkAhJjZbKu5vtvCgoWCzpUE3HbhRjLgokG1XiIscSVkgrX5cSMoCUZ7CiyPYgQ8/iRHlGZzQB7EtWL6LjmNDMw2YnoMgjRGkMSzfQ8exYXoOnDBAlGdHUP8SaVXASyI4YYAwS5GU+YHvPyi8JILle/DiiPd5Uua1ZydlwT/HRQ43CmAHPrw4hBuFcEIfYZYgKXNh7OxdnyjPkJQ5su0K2XbJr/lJDDvwYHouTM+F4dogtgXTc2EHHrw4rJWbbVdIqxJxkSHMUgRpAif0Ybg2krJAXGSjdozr/92wv9y9OILh2rADH3bgo+NY0MwOdMuEHXiI8hRxkSPMUvhJBDcK4cURvCQajdUQCjHxoKFgY6uFtm6grRt40FCOfN6QeLmxsdXiuL/ZREMlcIIYSVEhKQv4SYwgTRAXOYI0gZ9EfB5wwgBOGCBIEyRliTDLoFsWNtsKHrbaaBMCO/D5fEvnBFqu6QVg78NGo437m03I92Gv/mljs6XBCWKk5TaSskSUZ/Biuo54cQjL99FQNNx7+HLIcGOL4mFTxcOmOhq/bTQUgqZK0FAJWhqdY5sqQVPRoY5I+qET8H/959/43Z/+iOMLZyUkJCQkfoI4tnAGxxbO4sTiWRxfrF8/vngWJ6/M4tTVebz6xiWcvnbxx4+r8zh97SJefeMSZlbmcPLKeY6ppVnMrMzxtp5amcPMCKdG9x0FTl2dx/TyBcysXDi0esyszGFqaRbTy8/3zHEdqfxOXZ3n8qT3zz+znFNX679hZU4J/TM9qhPDzMpc7fdiea+OcPraRUwvXziSPptemuXtn1mZw/TS7BP9KMqO/Zb2wTxeef08fydPLJ7DicVzRz5nSEgcXxitEaP/TyyexdSVWcws0/lyevkCZkZjmuH01XmcHo31k1fOY+rKefrd8hxeuXwexxfP4NjC73F88Qz9jr0TI8yszOHk5fPjdWpxvE4dtSx+kFg8i6mlCzh97VJtfp1ZvoCppVm8cvncSOZnjr6uhyyXE6+f4+Pn2AL7O5bFsYUzeG35It67ewdFcTAO/UII+PbuEL/47Wv42a9/KSEhISEhISEhISEhISHxk8bPf/Mr/OHjd/Hfb789EHf+HwxWBHdLArX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43830"/>
            <a:ext cx="686210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938" y="22379"/>
            <a:ext cx="91340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D27E7"/>
                </a:solidFill>
                <a:effectLst/>
                <a:latin typeface="+mj-lt"/>
              </a:rPr>
              <a:t>Japanese beetle was accidently brough</a:t>
            </a:r>
            <a:r>
              <a:rPr lang="en-US" sz="4000" b="1" dirty="0">
                <a:solidFill>
                  <a:srgbClr val="3D27E7"/>
                </a:solidFill>
                <a:latin typeface="+mj-lt"/>
              </a:rPr>
              <a:t>t to the US prior to 1916, first found in NJ</a:t>
            </a:r>
            <a:endParaRPr lang="en-US" sz="3200" b="1" dirty="0">
              <a:solidFill>
                <a:srgbClr val="3D27E7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37" y="6204151"/>
            <a:ext cx="9134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established in over 25 states</a:t>
            </a:r>
          </a:p>
        </p:txBody>
      </p:sp>
    </p:spTree>
    <p:extLst>
      <p:ext uri="{BB962C8B-B14F-4D97-AF65-F5344CB8AC3E}">
        <p14:creationId xmlns:p14="http://schemas.microsoft.com/office/powerpoint/2010/main" val="998766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JB"/>
          <p:cNvPicPr>
            <a:picLocks noChangeAspect="1" noChangeArrowheads="1"/>
          </p:cNvPicPr>
          <p:nvPr/>
        </p:nvPicPr>
        <p:blipFill>
          <a:blip r:embed="rId2" cstate="print"/>
          <a:srcRect l="9341" r="7927" b="13461"/>
          <a:stretch>
            <a:fillRect/>
          </a:stretch>
        </p:blipFill>
        <p:spPr bwMode="auto">
          <a:xfrm>
            <a:off x="342900" y="1676400"/>
            <a:ext cx="4191000" cy="312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458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3D27E7"/>
                </a:solidFill>
              </a:rPr>
              <a:t>Adult Japanese Beetle: </a:t>
            </a:r>
            <a:r>
              <a:rPr lang="en-US" sz="3600" b="1" dirty="0">
                <a:solidFill>
                  <a:srgbClr val="3D27E7"/>
                </a:solidFill>
                <a:cs typeface="Arial" panose="020B0604020202020204" pitchFamily="34" charset="0"/>
              </a:rPr>
              <a:t>About ½ in. long, emerald green with copper elytra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622925" y="6213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085" name="Picture 6" descr="DSCN2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76400"/>
            <a:ext cx="4165600" cy="312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5379173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cs typeface="Arial" panose="020B0604020202020204" pitchFamily="34" charset="0"/>
              </a:rPr>
              <a:t>Main symptom is skeletonized leaves from  feeding between veins</a:t>
            </a:r>
          </a:p>
        </p:txBody>
      </p:sp>
    </p:spTree>
    <p:extLst>
      <p:ext uri="{BB962C8B-B14F-4D97-AF65-F5344CB8AC3E}">
        <p14:creationId xmlns:p14="http://schemas.microsoft.com/office/powerpoint/2010/main" val="3018143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r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44524"/>
            <a:ext cx="4114800" cy="3313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D27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 are active from mid-June to mid-August and are polyphagous</a:t>
            </a:r>
          </a:p>
        </p:txBody>
      </p:sp>
      <p:pic>
        <p:nvPicPr>
          <p:cNvPr id="49156" name="Picture 5" descr="DSCN1843.JPG"/>
          <p:cNvPicPr>
            <a:picLocks noChangeAspect="1"/>
          </p:cNvPicPr>
          <p:nvPr/>
        </p:nvPicPr>
        <p:blipFill>
          <a:blip r:embed="rId3" cstate="print"/>
          <a:srcRect r="15256" b="15891"/>
          <a:stretch>
            <a:fillRect/>
          </a:stretch>
        </p:blipFill>
        <p:spPr bwMode="auto">
          <a:xfrm>
            <a:off x="3009900" y="1519124"/>
            <a:ext cx="5821363" cy="46530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6172200"/>
            <a:ext cx="895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feed on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&gt;300 plants in about 80 families </a:t>
            </a:r>
          </a:p>
        </p:txBody>
      </p:sp>
    </p:spTree>
    <p:extLst>
      <p:ext uri="{BB962C8B-B14F-4D97-AF65-F5344CB8AC3E}">
        <p14:creationId xmlns:p14="http://schemas.microsoft.com/office/powerpoint/2010/main" val="1466853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DSCN19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897730"/>
            <a:ext cx="4184650" cy="55789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0419" name="Picture 9" descr="Dscn3560"/>
          <p:cNvPicPr>
            <a:picLocks noChangeAspect="1" noChangeArrowheads="1"/>
          </p:cNvPicPr>
          <p:nvPr/>
        </p:nvPicPr>
        <p:blipFill>
          <a:blip r:embed="rId3" cstate="print"/>
          <a:srcRect l="10909" r="23636"/>
          <a:stretch>
            <a:fillRect/>
          </a:stretch>
        </p:blipFill>
        <p:spPr bwMode="auto">
          <a:xfrm>
            <a:off x="4032364" y="897730"/>
            <a:ext cx="4916132" cy="55789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96043" y="0"/>
            <a:ext cx="8494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3D27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 Beetle Damage to Linden Tree </a:t>
            </a:r>
          </a:p>
        </p:txBody>
      </p:sp>
      <p:sp>
        <p:nvSpPr>
          <p:cNvPr id="60421" name="Text Box 11"/>
          <p:cNvSpPr txBox="1">
            <a:spLocks noChangeArrowheads="1"/>
          </p:cNvSpPr>
          <p:nvPr/>
        </p:nvSpPr>
        <p:spPr bwMode="auto">
          <a:xfrm>
            <a:off x="304800" y="496685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July 8</a:t>
            </a:r>
          </a:p>
        </p:txBody>
      </p:sp>
      <p:sp>
        <p:nvSpPr>
          <p:cNvPr id="60422" name="Text Box 12"/>
          <p:cNvSpPr txBox="1">
            <a:spLocks noChangeArrowheads="1"/>
          </p:cNvSpPr>
          <p:nvPr/>
        </p:nvSpPr>
        <p:spPr bwMode="auto">
          <a:xfrm>
            <a:off x="4495800" y="502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Tahoma" pitchFamily="34" charset="0"/>
              </a:rPr>
              <a:t>July 18</a:t>
            </a:r>
          </a:p>
        </p:txBody>
      </p:sp>
    </p:spTree>
    <p:extLst>
      <p:ext uri="{BB962C8B-B14F-4D97-AF65-F5344CB8AC3E}">
        <p14:creationId xmlns:p14="http://schemas.microsoft.com/office/powerpoint/2010/main" val="4148447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1371600" y="1066800"/>
          <a:ext cx="64008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4" name="Document" r:id="rId4" imgW="1752600" imgH="1481328" progId="Word.Document.8">
                  <p:embed/>
                </p:oleObj>
              </mc:Choice>
              <mc:Fallback>
                <p:oleObj name="Document" r:id="rId4" imgW="1752600" imgH="14813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4008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0"/>
            <a:ext cx="3048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3D27E7"/>
                </a:solidFill>
                <a:latin typeface="Arial" charset="0"/>
              </a:rPr>
              <a:t>Raster</a:t>
            </a:r>
          </a:p>
        </p:txBody>
      </p:sp>
      <p:sp>
        <p:nvSpPr>
          <p:cNvPr id="183301" name="Line 5"/>
          <p:cNvSpPr>
            <a:spLocks noChangeShapeType="1"/>
          </p:cNvSpPr>
          <p:nvPr/>
        </p:nvSpPr>
        <p:spPr bwMode="auto">
          <a:xfrm flipV="1">
            <a:off x="990600" y="5715000"/>
            <a:ext cx="29718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28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3D27E7"/>
                </a:solidFill>
              </a:rPr>
              <a:t>ID white grubs to species by </a:t>
            </a:r>
            <a:r>
              <a:rPr lang="en-US" b="1" dirty="0" err="1">
                <a:solidFill>
                  <a:srgbClr val="3D27E7"/>
                </a:solidFill>
              </a:rPr>
              <a:t>rastral</a:t>
            </a:r>
            <a:r>
              <a:rPr lang="en-US" b="1" dirty="0">
                <a:solidFill>
                  <a:srgbClr val="3D27E7"/>
                </a:solidFill>
              </a:rPr>
              <a:t> pattern, Why? Damage potential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485919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851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3D27E7"/>
                </a:solidFill>
                <a:latin typeface="Arial" charset="0"/>
              </a:rPr>
              <a:t>Life history of scarabs in turf</a:t>
            </a:r>
          </a:p>
        </p:txBody>
      </p:sp>
      <p:graphicFrame>
        <p:nvGraphicFramePr>
          <p:cNvPr id="204968" name="Group 168"/>
          <p:cNvGraphicFramePr>
            <a:graphicFrameLocks noGrp="1"/>
          </p:cNvGraphicFramePr>
          <p:nvPr/>
        </p:nvGraphicFramePr>
        <p:xfrm>
          <a:off x="76200" y="523875"/>
          <a:ext cx="9067800" cy="6035675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larval food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 food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feed on grape, linden, rose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false JB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unknown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feed on grape, linden, rose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rose chafer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unknown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feed on grape, linden, rose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masked chafer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do not feed; do not leave turf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Ataenius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Aphodius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gen. year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June, July, Sept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turf, manure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feed on turf; adults overwinter in woodlots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Large June beetle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three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adults feed on grape, linden, rose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1733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0668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34" name="Object 39"/>
          <p:cNvGraphicFramePr>
            <a:graphicFrameLocks noChangeAspect="1"/>
          </p:cNvGraphicFramePr>
          <p:nvPr/>
        </p:nvGraphicFramePr>
        <p:xfrm>
          <a:off x="533400" y="4572000"/>
          <a:ext cx="914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4" name="Document" r:id="rId5" imgW="1307635" imgH="1271058" progId="Word.Document.8">
                  <p:embed/>
                </p:oleObj>
              </mc:Choice>
              <mc:Fallback>
                <p:oleObj name="Document" r:id="rId5" imgW="1307635" imgH="127105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0"/>
                        <a:ext cx="9144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5" name="Object 40"/>
          <p:cNvGraphicFramePr>
            <a:graphicFrameLocks noChangeAspect="1"/>
          </p:cNvGraphicFramePr>
          <p:nvPr/>
        </p:nvGraphicFramePr>
        <p:xfrm>
          <a:off x="304800" y="5562600"/>
          <a:ext cx="12192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5" name="Document" r:id="rId7" imgW="1752604" imgH="1234442" progId="Word.Document.8">
                  <p:embed/>
                </p:oleObj>
              </mc:Choice>
              <mc:Fallback>
                <p:oleObj name="Document" r:id="rId7" imgW="1752604" imgH="123444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562600"/>
                        <a:ext cx="121920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6" name="Object 41"/>
          <p:cNvGraphicFramePr>
            <a:graphicFrameLocks noChangeAspect="1"/>
          </p:cNvGraphicFramePr>
          <p:nvPr/>
        </p:nvGraphicFramePr>
        <p:xfrm>
          <a:off x="228600" y="3581400"/>
          <a:ext cx="1295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6" name="Document" r:id="rId9" imgW="2045252" imgH="1368619" progId="Word.Document.8">
                  <p:embed/>
                </p:oleObj>
              </mc:Choice>
              <mc:Fallback>
                <p:oleObj name="Document" r:id="rId9" imgW="2045252" imgH="136861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581400"/>
                        <a:ext cx="1295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7" name="Picture 42" descr="123402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8" t="25031" r="26219" b="26244"/>
          <a:stretch>
            <a:fillRect/>
          </a:stretch>
        </p:blipFill>
        <p:spPr bwMode="auto">
          <a:xfrm>
            <a:off x="457200" y="2535238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8" name="Picture 4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1152525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837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582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2E3FE0"/>
                </a:solidFill>
                <a:latin typeface="Arial" charset="0"/>
              </a:rPr>
              <a:t>One year life cycle of Japanese beetle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36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400" y="0"/>
            <a:ext cx="9144000" cy="9398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3D27E7"/>
                </a:solidFill>
                <a:latin typeface="+mn-lt"/>
              </a:rPr>
              <a:t>Use different insecticides for JB adults or grubs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5400" y="6023004"/>
            <a:ext cx="9109393" cy="79689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 beetle is the worst white grub.</a:t>
            </a:r>
          </a:p>
        </p:txBody>
      </p:sp>
      <p:pic>
        <p:nvPicPr>
          <p:cNvPr id="1028" name="Picture 4" descr="http://www.arbordoctor.net/Japanese_beetle_gr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724187"/>
            <a:ext cx="4953001" cy="36098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914400"/>
            <a:ext cx="508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5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6" name="Group 2"/>
          <p:cNvGraphicFramePr>
            <a:graphicFrameLocks noGrp="1"/>
          </p:cNvGraphicFramePr>
          <p:nvPr/>
        </p:nvGraphicFramePr>
        <p:xfrm>
          <a:off x="304800" y="762000"/>
          <a:ext cx="8839200" cy="4572000"/>
        </p:xfrm>
        <a:graphic>
          <a:graphicData uri="http://schemas.openxmlformats.org/drawingml/2006/table">
            <a:tbl>
              <a:tblPr/>
              <a:tblGrid>
                <a:gridCol w="19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Active ingredient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Class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Application 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Toxicity bees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LD50 (µg/bee)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LD 50 (mg/kg rats)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Imidacloprid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Oral acute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(24–48h)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0.004 -.04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Clothianidin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Oral acute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Contact acute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Thiamethoxam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Neo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Oral acute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1563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Contact acute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Chlorpyrifos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Acute oral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Acute contact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0.070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Coumaphos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Acute oral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Moderately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2.030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13 - 41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Esfenvalerate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Acute contact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88.5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Fluvalinate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PYR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Acute contact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Highly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Arial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9000" name="Rectangle 2"/>
          <p:cNvSpPr>
            <a:spLocks noChangeArrowheads="1"/>
          </p:cNvSpPr>
          <p:nvPr/>
        </p:nvSpPr>
        <p:spPr bwMode="auto">
          <a:xfrm>
            <a:off x="381000" y="5667375"/>
            <a:ext cx="3733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0">
                <a:solidFill>
                  <a:srgbClr val="FF0000"/>
                </a:solidFill>
                <a:cs typeface="Arial" pitchFamily="34" charset="0"/>
              </a:rPr>
              <a:t>highly toxic  (&lt; 2</a:t>
            </a:r>
            <a:r>
              <a:rPr lang="el-GR" sz="1800" b="0">
                <a:solidFill>
                  <a:srgbClr val="FF0000"/>
                </a:solidFill>
                <a:cs typeface="Arial" pitchFamily="34" charset="0"/>
              </a:rPr>
              <a:t>μ</a:t>
            </a:r>
            <a:r>
              <a:rPr lang="en-US" sz="1800" b="0">
                <a:solidFill>
                  <a:srgbClr val="FF0000"/>
                </a:solidFill>
                <a:cs typeface="Arial" pitchFamily="34" charset="0"/>
              </a:rPr>
              <a:t>g/bee)</a:t>
            </a:r>
          </a:p>
          <a:p>
            <a:pPr eaLnBrk="1" hangingPunct="1"/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moderately toxic (2 - 10.9 </a:t>
            </a:r>
            <a:r>
              <a:rPr lang="el-GR" sz="1800" b="0">
                <a:solidFill>
                  <a:schemeClr val="tx1"/>
                </a:solidFill>
                <a:cs typeface="Arial" pitchFamily="34" charset="0"/>
              </a:rPr>
              <a:t>μ</a:t>
            </a:r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g/bee)</a:t>
            </a:r>
          </a:p>
          <a:p>
            <a:pPr eaLnBrk="1" hangingPunct="1"/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slightly toxic (11 - 100</a:t>
            </a:r>
            <a:r>
              <a:rPr lang="el-GR" sz="1800" b="0">
                <a:solidFill>
                  <a:schemeClr val="tx1"/>
                </a:solidFill>
                <a:cs typeface="Arial" pitchFamily="34" charset="0"/>
              </a:rPr>
              <a:t>μ</a:t>
            </a:r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g/bee)</a:t>
            </a:r>
          </a:p>
          <a:p>
            <a:pPr eaLnBrk="1" hangingPunct="1"/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non-toxic  (&gt;100</a:t>
            </a:r>
            <a:r>
              <a:rPr lang="el-GR" sz="1800" b="0">
                <a:solidFill>
                  <a:schemeClr val="tx1"/>
                </a:solidFill>
                <a:cs typeface="Arial" pitchFamily="34" charset="0"/>
              </a:rPr>
              <a:t>μ</a:t>
            </a:r>
            <a:r>
              <a:rPr lang="en-US" sz="1800" b="0">
                <a:solidFill>
                  <a:schemeClr val="tx1"/>
                </a:solidFill>
                <a:cs typeface="Arial" pitchFamily="34" charset="0"/>
              </a:rPr>
              <a:t>g/bee)</a:t>
            </a:r>
          </a:p>
        </p:txBody>
      </p:sp>
      <p:sp>
        <p:nvSpPr>
          <p:cNvPr id="39001" name="TextBox 3"/>
          <p:cNvSpPr txBox="1">
            <a:spLocks noChangeArrowheads="1"/>
          </p:cNvSpPr>
          <p:nvPr/>
        </p:nvSpPr>
        <p:spPr bwMode="auto">
          <a:xfrm>
            <a:off x="304800" y="152400"/>
            <a:ext cx="9015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dirty="0" err="1">
                <a:cs typeface="Arial" pitchFamily="34" charset="0"/>
              </a:rPr>
              <a:t>Neonicotinyl</a:t>
            </a:r>
            <a:r>
              <a:rPr lang="en-US" sz="3200" dirty="0">
                <a:cs typeface="Arial" pitchFamily="34" charset="0"/>
              </a:rPr>
              <a:t> insecticides are safer for people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48200" y="5715000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1"/>
                </a:solidFill>
                <a:cs typeface="Arial" pitchFamily="34" charset="0"/>
              </a:rPr>
              <a:t>but NOT for bees…</a:t>
            </a:r>
          </a:p>
        </p:txBody>
      </p:sp>
    </p:spTree>
    <p:extLst>
      <p:ext uri="{BB962C8B-B14F-4D97-AF65-F5344CB8AC3E}">
        <p14:creationId xmlns:p14="http://schemas.microsoft.com/office/powerpoint/2010/main" val="11636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26" y="274638"/>
            <a:ext cx="5436326" cy="7921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Invasive, Exotic, Native = risk?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6126" y="891268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beetle family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Cerambycidae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rounheaded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bores or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longhorned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beetles includes: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Asian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longhorned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beetle, exotic, invasive,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Maples, high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Dogwood twig borer, native, low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Elm borer, native,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follows stress, high risk, DED vector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Milkweed beetle, native, low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88" y="-32657"/>
            <a:ext cx="2822667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107" y="1623784"/>
            <a:ext cx="2858132" cy="2041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25687" y="3471634"/>
            <a:ext cx="2931830" cy="170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687" y="5066391"/>
            <a:ext cx="2818313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6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370" y="80471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dirty="0">
                <a:solidFill>
                  <a:srgbClr val="3D27E7"/>
                </a:solidFill>
                <a:latin typeface="+mn-lt"/>
              </a:rPr>
              <a:t>JB grub control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97572" y="998670"/>
            <a:ext cx="3352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2E3FE0"/>
                </a:solidFill>
                <a:latin typeface="Franklin Gothic Demi" panose="020B0703020102020204" pitchFamily="34" charset="0"/>
              </a:rPr>
              <a:t>Neonicotinoids</a:t>
            </a:r>
          </a:p>
        </p:txBody>
      </p:sp>
      <p:pic>
        <p:nvPicPr>
          <p:cNvPr id="22" name="Picture 4" descr="ar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537" y="3346510"/>
            <a:ext cx="1956821" cy="77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Meridian_wm_%2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5715000"/>
            <a:ext cx="2015952" cy="7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Merit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3346510"/>
            <a:ext cx="1885072" cy="7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88900" y="2374636"/>
            <a:ext cx="225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imidacloprid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68837" y="2379266"/>
            <a:ext cx="193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clothianidin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4724400"/>
            <a:ext cx="265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thiamethoxam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86037"/>
            <a:ext cx="3713259" cy="11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4"/>
          <p:cNvSpPr txBox="1">
            <a:spLocks/>
          </p:cNvSpPr>
          <p:nvPr/>
        </p:nvSpPr>
        <p:spPr>
          <a:xfrm>
            <a:off x="4850674" y="84627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2E3FE0"/>
                </a:solidFill>
                <a:latin typeface="Franklin Gothic Demi" pitchFamily="34" charset="0"/>
              </a:rPr>
              <a:t>Anthranilic</a:t>
            </a:r>
            <a:r>
              <a:rPr lang="en-US" sz="3200" dirty="0">
                <a:solidFill>
                  <a:srgbClr val="2E3FE0"/>
                </a:solidFill>
                <a:latin typeface="Franklin Gothic Demi" pitchFamily="34" charset="0"/>
              </a:rPr>
              <a:t> </a:t>
            </a:r>
            <a:r>
              <a:rPr lang="en-US" sz="3200" dirty="0" err="1">
                <a:solidFill>
                  <a:srgbClr val="2E3FE0"/>
                </a:solidFill>
                <a:latin typeface="Franklin Gothic Demi" pitchFamily="34" charset="0"/>
              </a:rPr>
              <a:t>Diamides</a:t>
            </a:r>
            <a:r>
              <a:rPr lang="en-US" sz="3200" dirty="0">
                <a:solidFill>
                  <a:srgbClr val="2E3FE0"/>
                </a:solidFill>
                <a:latin typeface="Franklin Gothic Demi" pitchFamily="34" charset="0"/>
              </a:rPr>
              <a:t>, </a:t>
            </a:r>
          </a:p>
          <a:p>
            <a:pPr algn="l"/>
            <a:r>
              <a:rPr lang="en-US" sz="3200" dirty="0">
                <a:solidFill>
                  <a:srgbClr val="2E3FE0"/>
                </a:solidFill>
                <a:latin typeface="Franklin Gothic Demi" pitchFamily="34" charset="0"/>
              </a:rPr>
              <a:t>bee friendly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81" y="3346510"/>
            <a:ext cx="2625178" cy="351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31574" y="4724400"/>
            <a:ext cx="193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dinotefuran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1574" y="5326031"/>
            <a:ext cx="24373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Zylam</a:t>
            </a:r>
            <a:r>
              <a:rPr lang="en-US" sz="2800" b="1" baseline="30000" dirty="0"/>
              <a:t>®</a:t>
            </a:r>
            <a:r>
              <a:rPr lang="en-US" sz="2800" b="1" dirty="0"/>
              <a:t> Liquid </a:t>
            </a:r>
            <a:br>
              <a:rPr lang="en-US" sz="2800" b="1" dirty="0"/>
            </a:br>
            <a:r>
              <a:rPr lang="en-US" sz="2800" b="1" dirty="0"/>
              <a:t>Systemic Insecticide</a:t>
            </a:r>
            <a:endParaRPr lang="en-US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5058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370" y="80471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dirty="0">
                <a:solidFill>
                  <a:srgbClr val="3D27E7"/>
                </a:solidFill>
                <a:latin typeface="+mn-lt"/>
              </a:rPr>
              <a:t>JB grub control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80974" y="981340"/>
            <a:ext cx="72462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6600"/>
                </a:solidFill>
                <a:latin typeface="+mn-lt"/>
              </a:rPr>
              <a:t>Grub gone, </a:t>
            </a:r>
            <a:r>
              <a:rPr lang="en-US" sz="3200" b="1" dirty="0" err="1">
                <a:solidFill>
                  <a:srgbClr val="006600"/>
                </a:solidFill>
                <a:latin typeface="+mn-lt"/>
              </a:rPr>
              <a:t>Phyllom</a:t>
            </a:r>
            <a:r>
              <a:rPr lang="en-US" sz="3200" b="1" dirty="0">
                <a:solidFill>
                  <a:srgbClr val="006600"/>
                </a:solidFill>
                <a:latin typeface="+mn-lt"/>
              </a:rPr>
              <a:t> Bio </a:t>
            </a:r>
            <a:r>
              <a:rPr lang="en-US" sz="3200" b="1" dirty="0">
                <a:solidFill>
                  <a:srgbClr val="006600"/>
                </a:solidFill>
              </a:rPr>
              <a:t>Products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400" y="1924427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Bacillus thuringiensis </a:t>
            </a:r>
            <a:r>
              <a:rPr lang="en-US" sz="2800" b="1" i="1" dirty="0" err="1"/>
              <a:t>galleriae</a:t>
            </a:r>
            <a:r>
              <a:rPr lang="en-US" sz="2800" b="1" dirty="0"/>
              <a:t> (</a:t>
            </a:r>
            <a:r>
              <a:rPr lang="en-US" sz="2800" b="1" dirty="0" err="1"/>
              <a:t>Btg</a:t>
            </a:r>
            <a:r>
              <a:rPr lang="en-US" sz="2800" b="1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972" y="2667000"/>
            <a:ext cx="8846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Japanese, Asiatic, June and Oriental Beetles, and European, Cupreous, Southern and Northern Masked Chafers. is an effective control of the larger, beetles</a:t>
            </a:r>
          </a:p>
        </p:txBody>
      </p:sp>
      <p:pic>
        <p:nvPicPr>
          <p:cNvPr id="3" name="Picture 2" descr="http://greenearthagandturf.com/grub-gone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4267200"/>
            <a:ext cx="8755605" cy="20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12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1029" descr=" neamtodes                                                      00005B64big hard drive                 B6A462F0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676401"/>
            <a:ext cx="577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1030" descr="nematode.GIF                                                   000955C8big hard drive                 B6A462F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78" y="2123281"/>
            <a:ext cx="4595022" cy="41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924800" cy="2209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3D27E7"/>
                </a:solidFill>
              </a:rPr>
              <a:t>Parasitic nematodes</a:t>
            </a:r>
            <a:br>
              <a:rPr lang="en-US" sz="4000" b="1" i="1" dirty="0">
                <a:solidFill>
                  <a:srgbClr val="3D27E7"/>
                </a:solidFill>
              </a:rPr>
            </a:br>
            <a:r>
              <a:rPr lang="en-US" sz="4000" b="1" i="1" dirty="0" err="1">
                <a:solidFill>
                  <a:srgbClr val="3D27E7"/>
                </a:solidFill>
              </a:rPr>
              <a:t>Steinernema</a:t>
            </a:r>
            <a:r>
              <a:rPr lang="en-US" sz="4000" b="1" i="1" dirty="0">
                <a:solidFill>
                  <a:srgbClr val="3D27E7"/>
                </a:solidFill>
              </a:rPr>
              <a:t> </a:t>
            </a:r>
            <a:r>
              <a:rPr lang="en-US" sz="4000" b="1" i="1" dirty="0" err="1">
                <a:solidFill>
                  <a:srgbClr val="3D27E7"/>
                </a:solidFill>
              </a:rPr>
              <a:t>carpocapsae</a:t>
            </a:r>
            <a:br>
              <a:rPr lang="en-US" sz="4000" b="1" i="1" dirty="0">
                <a:solidFill>
                  <a:srgbClr val="3D27E7"/>
                </a:solidFill>
              </a:rPr>
            </a:br>
            <a:r>
              <a:rPr lang="en-US" sz="4000" b="1" i="1" dirty="0" err="1">
                <a:solidFill>
                  <a:srgbClr val="3D27E7"/>
                </a:solidFill>
              </a:rPr>
              <a:t>Heterorhabditis</a:t>
            </a:r>
            <a:r>
              <a:rPr lang="en-US" sz="4000" b="1" i="1" dirty="0">
                <a:solidFill>
                  <a:srgbClr val="3D27E7"/>
                </a:solidFill>
              </a:rPr>
              <a:t> </a:t>
            </a:r>
            <a:r>
              <a:rPr lang="en-US" sz="4000" b="1" i="1" dirty="0" err="1">
                <a:solidFill>
                  <a:srgbClr val="3D27E7"/>
                </a:solidFill>
              </a:rPr>
              <a:t>bacteriophora</a:t>
            </a:r>
            <a:br>
              <a:rPr lang="en-US" sz="4000" b="1" dirty="0">
                <a:solidFill>
                  <a:srgbClr val="3D27E7"/>
                </a:solidFill>
              </a:rPr>
            </a:br>
            <a:endParaRPr lang="en-US" dirty="0">
              <a:solidFill>
                <a:srgbClr val="3D2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2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92431" y="2286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3D27E7"/>
                </a:solidFill>
                <a:effectLst/>
              </a:rPr>
              <a:t>JB grub damage is the worst in late summer and fall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52600"/>
            <a:ext cx="4368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8765" y="5486400"/>
            <a:ext cx="87239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cs typeface="Arial" panose="020B0604020202020204" pitchFamily="34" charset="0"/>
              </a:rPr>
              <a:t>Symptoms: Turf turns brown and easily rolls back, like a rug</a:t>
            </a:r>
          </a:p>
        </p:txBody>
      </p:sp>
      <p:pic>
        <p:nvPicPr>
          <p:cNvPr id="3074" name="Picture 2" descr="http://tomlinsonbomberger.com/wp-content/uploads/2013/08/grub-damage-on-law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5" y="1752600"/>
            <a:ext cx="4134375" cy="32766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38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b="1" dirty="0">
                <a:solidFill>
                  <a:srgbClr val="3D27E7"/>
                </a:solidFill>
                <a:effectLst/>
              </a:rPr>
              <a:t>JB grub control in August</a:t>
            </a:r>
            <a:endParaRPr lang="en-US" b="1" dirty="0">
              <a:solidFill>
                <a:srgbClr val="3D27E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4648200"/>
          </a:xfrm>
        </p:spPr>
        <p:txBody>
          <a:bodyPr>
            <a:noAutofit/>
          </a:bodyPr>
          <a:lstStyle/>
          <a:p>
            <a:pPr eaLnBrk="1" hangingPunct="1">
              <a:buSzPct val="60000"/>
              <a:buFont typeface="Wingdings" pitchFamily="2" charset="2"/>
              <a:buChar char="§"/>
              <a:defRPr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 no more than 75% control once grubs are large</a:t>
            </a:r>
          </a:p>
          <a:p>
            <a:pPr eaLnBrk="1" hangingPunct="1">
              <a:buSzPct val="60000"/>
              <a:buFont typeface="Wingdings" pitchFamily="2" charset="2"/>
              <a:buChar char="§"/>
              <a:defRPr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main products used: </a:t>
            </a:r>
            <a:r>
              <a:rPr lang="en-US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Dylox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neonicotinoid </a:t>
            </a:r>
          </a:p>
          <a:p>
            <a:pPr eaLnBrk="1" hangingPunct="1">
              <a:buSzPct val="60000"/>
              <a:buFont typeface="Wingdings" pitchFamily="2" charset="2"/>
              <a:buChar char="§"/>
              <a:defRPr/>
            </a:pPr>
            <a:r>
              <a:rPr lang="en-US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Acelepryn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NOT a curative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SzPct val="60000"/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product, slow acting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30238" indent="-630238" eaLnBrk="1" hangingPunct="1">
              <a:buSzPct val="6000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630238" eaLnBrk="1" hangingPunct="1">
              <a:buSzPct val="60000"/>
              <a:buBlip>
                <a:blip r:embed="rId2"/>
              </a:buBlip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630238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Picture 4" descr="grubsinprofile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648200"/>
            <a:ext cx="2438400" cy="2109484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73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3D27E7"/>
                </a:solidFill>
                <a:latin typeface="Franklin Gothic Demi" panose="020B0703020102020204" pitchFamily="34" charset="0"/>
              </a:rPr>
              <a:t>JB adult control: insecticides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8458200" cy="49530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Acelepryn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(4 weeks residual)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Pyganic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OMRI approved,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pyrethrins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Pyrethroids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Onyx,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bifenthrin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(4 weeks)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Talstar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bifenthrin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(2-3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wks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Tempo,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cyfluthrin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Sevin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carbaryl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harmful to bees </a:t>
            </a:r>
          </a:p>
          <a:p>
            <a:pPr marL="0" indent="0" eaLnBrk="1" hangingPunct="1">
              <a:buClr>
                <a:schemeClr val="accent2"/>
              </a:buClr>
              <a:buSzPct val="75000"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(1-2 weeks residual)</a:t>
            </a:r>
          </a:p>
          <a:p>
            <a:pPr marL="114300" lvl="1" indent="0" eaLnBrk="1" hangingPunct="1">
              <a:buClr>
                <a:schemeClr val="accent2"/>
              </a:buClr>
              <a:buSzPct val="75000"/>
              <a:buFontTx/>
              <a:buNone/>
            </a:pPr>
            <a:r>
              <a:rPr lang="en-US" sz="3200" dirty="0">
                <a:latin typeface="Tahoma" pitchFamily="34" charset="0"/>
              </a:rPr>
              <a:t>	</a:t>
            </a:r>
          </a:p>
        </p:txBody>
      </p:sp>
      <p:pic>
        <p:nvPicPr>
          <p:cNvPr id="44037" name="Picture 8" descr="Japanese01"/>
          <p:cNvPicPr>
            <a:picLocks noChangeAspect="1" noChangeArrowheads="1"/>
          </p:cNvPicPr>
          <p:nvPr/>
        </p:nvPicPr>
        <p:blipFill>
          <a:blip r:embed="rId2" cstate="print"/>
          <a:srcRect b="5461"/>
          <a:stretch>
            <a:fillRect/>
          </a:stretch>
        </p:blipFill>
        <p:spPr bwMode="auto">
          <a:xfrm>
            <a:off x="6781800" y="5309561"/>
            <a:ext cx="2209800" cy="139445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559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" y="152400"/>
            <a:ext cx="5839098" cy="2012950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3D27E7"/>
                </a:solidFill>
              </a:rPr>
              <a:t>JB adult control: </a:t>
            </a:r>
            <a:r>
              <a:rPr lang="en-US" b="1" dirty="0" err="1">
                <a:solidFill>
                  <a:srgbClr val="3D27E7"/>
                </a:solidFill>
              </a:rPr>
              <a:t>Azadirachtin,anti</a:t>
            </a:r>
            <a:r>
              <a:rPr lang="en-US" b="1" dirty="0">
                <a:solidFill>
                  <a:srgbClr val="3D27E7"/>
                </a:solidFill>
              </a:rPr>
              <a:t>-feeding</a:t>
            </a:r>
            <a:br>
              <a:rPr lang="en-US" dirty="0"/>
            </a:b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20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From Indian neem tree, </a:t>
            </a:r>
            <a:r>
              <a:rPr lang="en-US" b="1" i="1" dirty="0" err="1"/>
              <a:t>Azadirachta</a:t>
            </a:r>
            <a:r>
              <a:rPr lang="en-US" b="1" i="1" dirty="0"/>
              <a:t> </a:t>
            </a:r>
            <a:r>
              <a:rPr lang="en-US" b="1" i="1" dirty="0" err="1"/>
              <a:t>indica</a:t>
            </a:r>
            <a:endParaRPr lang="en-US" b="1" i="1" dirty="0"/>
          </a:p>
          <a:p>
            <a:r>
              <a:rPr lang="en-US" b="1" i="1" dirty="0"/>
              <a:t>Active </a:t>
            </a:r>
            <a:r>
              <a:rPr lang="en-US" b="1" dirty="0"/>
              <a:t>against </a:t>
            </a:r>
            <a:r>
              <a:rPr lang="en-US" b="1" dirty="0" err="1"/>
              <a:t>thrips</a:t>
            </a:r>
            <a:r>
              <a:rPr lang="en-US" b="1" dirty="0"/>
              <a:t>.</a:t>
            </a:r>
          </a:p>
          <a:p>
            <a:r>
              <a:rPr lang="en-US" b="1" dirty="0"/>
              <a:t>Caterpillars and aphides</a:t>
            </a:r>
          </a:p>
          <a:p>
            <a:r>
              <a:rPr lang="en-US" b="1" dirty="0" err="1"/>
              <a:t>Biodegerades</a:t>
            </a:r>
            <a:r>
              <a:rPr lang="en-US" b="1" dirty="0"/>
              <a:t> in sun.</a:t>
            </a:r>
          </a:p>
          <a:p>
            <a:r>
              <a:rPr lang="en-US" b="1" dirty="0"/>
              <a:t>More effective on young larvae.</a:t>
            </a:r>
          </a:p>
          <a:p>
            <a:r>
              <a:rPr lang="en-US" b="1" dirty="0"/>
              <a:t>Works best at temperatures, greater/equally to 70</a:t>
            </a:r>
          </a:p>
          <a:p>
            <a:r>
              <a:rPr lang="en-US" b="1" dirty="0" err="1">
                <a:solidFill>
                  <a:srgbClr val="4E02BE"/>
                </a:solidFill>
              </a:rPr>
              <a:t>Azera</a:t>
            </a:r>
            <a:r>
              <a:rPr lang="en-US" b="1" dirty="0"/>
              <a:t> combination product with </a:t>
            </a:r>
            <a:r>
              <a:rPr lang="en-US" b="1" dirty="0" err="1"/>
              <a:t>azadirachtin</a:t>
            </a:r>
            <a:endParaRPr lang="en-US" b="1" dirty="0"/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84931"/>
            <a:ext cx="203210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050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930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274638"/>
            <a:ext cx="8677275" cy="1477962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/>
            </a:br>
            <a:r>
              <a:rPr lang="en-US" b="1" dirty="0">
                <a:solidFill>
                  <a:srgbClr val="3D27E7"/>
                </a:solidFill>
              </a:rPr>
              <a:t>JB adult control: </a:t>
            </a:r>
            <a:br>
              <a:rPr lang="en-US" b="1" dirty="0">
                <a:solidFill>
                  <a:srgbClr val="3D27E7"/>
                </a:solidFill>
              </a:rPr>
            </a:br>
            <a:r>
              <a:rPr lang="en-US" b="1" dirty="0">
                <a:solidFill>
                  <a:srgbClr val="3D27E7"/>
                </a:solidFill>
              </a:rPr>
              <a:t>Neem oil, anti-feeding</a:t>
            </a:r>
            <a:br>
              <a:rPr lang="en-US" b="1" dirty="0">
                <a:solidFill>
                  <a:srgbClr val="3D27E7"/>
                </a:solidFill>
              </a:rPr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" y="2360612"/>
            <a:ext cx="8229600" cy="4525963"/>
          </a:xfrm>
        </p:spPr>
        <p:txBody>
          <a:bodyPr/>
          <a:lstStyle/>
          <a:p>
            <a:r>
              <a:rPr lang="en-US" b="1" dirty="0"/>
              <a:t>From Indian neem tree, </a:t>
            </a:r>
            <a:r>
              <a:rPr lang="en-US" b="1" i="1" dirty="0" err="1"/>
              <a:t>Azarchta</a:t>
            </a:r>
            <a:r>
              <a:rPr lang="en-US" b="1" i="1" dirty="0"/>
              <a:t> </a:t>
            </a:r>
            <a:r>
              <a:rPr lang="en-US" b="1" i="1" dirty="0" err="1"/>
              <a:t>indica</a:t>
            </a:r>
            <a:endParaRPr lang="en-US" b="1" i="1" dirty="0"/>
          </a:p>
          <a:p>
            <a:r>
              <a:rPr lang="en-US" b="1" dirty="0"/>
              <a:t>Clarified hydrophobic extract of neem, very little </a:t>
            </a:r>
            <a:r>
              <a:rPr lang="en-US" b="1" dirty="0" err="1"/>
              <a:t>azadirachtin</a:t>
            </a:r>
            <a:r>
              <a:rPr lang="en-US" b="1" dirty="0"/>
              <a:t> in neem oil</a:t>
            </a:r>
          </a:p>
          <a:p>
            <a:r>
              <a:rPr lang="en-US" b="1" dirty="0"/>
              <a:t>MOA suffocates by blocking breathing pores.</a:t>
            </a:r>
          </a:p>
          <a:p>
            <a:r>
              <a:rPr lang="en-US" b="1" dirty="0"/>
              <a:t>Good for soft bodied, aphids, spider mites, scales, whiteflies, mealybugs</a:t>
            </a:r>
          </a:p>
          <a:p>
            <a:r>
              <a:rPr lang="en-US" b="1" dirty="0"/>
              <a:t>Can kill beneficials</a:t>
            </a:r>
          </a:p>
          <a:p>
            <a:r>
              <a:rPr lang="en-US" b="1" dirty="0"/>
              <a:t>Low mammalian toxicity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248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51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76200" y="11593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3D27E7"/>
                </a:solidFill>
                <a:latin typeface="Arial" charset="0"/>
              </a:rPr>
              <a:t>JB traps: Do not use unless you empty daily before 6pm</a:t>
            </a:r>
          </a:p>
        </p:txBody>
      </p:sp>
      <p:pic>
        <p:nvPicPr>
          <p:cNvPr id="62468" name="Picture 7" descr="T9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18256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9" descr="T9004-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18764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1" descr="T9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1390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12"/>
          <p:cNvSpPr txBox="1">
            <a:spLocks noChangeArrowheads="1"/>
          </p:cNvSpPr>
          <p:nvPr/>
        </p:nvSpPr>
        <p:spPr bwMode="auto">
          <a:xfrm>
            <a:off x="914400" y="64008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trap</a:t>
            </a:r>
          </a:p>
        </p:txBody>
      </p:sp>
      <p:sp>
        <p:nvSpPr>
          <p:cNvPr id="62472" name="Text Box 13"/>
          <p:cNvSpPr txBox="1">
            <a:spLocks noChangeArrowheads="1"/>
          </p:cNvSpPr>
          <p:nvPr/>
        </p:nvSpPr>
        <p:spPr bwMode="auto">
          <a:xfrm>
            <a:off x="1981200" y="55626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lure in trap</a:t>
            </a:r>
          </a:p>
        </p:txBody>
      </p:sp>
      <p:sp>
        <p:nvSpPr>
          <p:cNvPr id="62473" name="Text Box 14"/>
          <p:cNvSpPr txBox="1">
            <a:spLocks noChangeArrowheads="1"/>
          </p:cNvSpPr>
          <p:nvPr/>
        </p:nvSpPr>
        <p:spPr bwMode="auto">
          <a:xfrm>
            <a:off x="3962400" y="5181600"/>
            <a:ext cx="4078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double lure:</a:t>
            </a:r>
          </a:p>
          <a:p>
            <a:r>
              <a:rPr lang="en-US" sz="2400">
                <a:solidFill>
                  <a:schemeClr val="tx1"/>
                </a:solidFill>
              </a:rPr>
              <a:t>pheromone and rose scent</a:t>
            </a:r>
          </a:p>
        </p:txBody>
      </p:sp>
      <p:pic>
        <p:nvPicPr>
          <p:cNvPr id="62474" name="Picture 16" descr="625039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28850"/>
            <a:ext cx="160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23" descr="T-5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6003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Text Box 17"/>
          <p:cNvSpPr txBox="1">
            <a:spLocks noChangeArrowheads="1"/>
          </p:cNvSpPr>
          <p:nvPr/>
        </p:nvSpPr>
        <p:spPr bwMode="auto">
          <a:xfrm>
            <a:off x="6705600" y="48768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complete trap</a:t>
            </a:r>
          </a:p>
        </p:txBody>
      </p:sp>
      <p:sp>
        <p:nvSpPr>
          <p:cNvPr id="62477" name="Rectangle 24"/>
          <p:cNvSpPr>
            <a:spLocks noChangeArrowheads="1"/>
          </p:cNvSpPr>
          <p:nvPr/>
        </p:nvSpPr>
        <p:spPr bwMode="auto">
          <a:xfrm>
            <a:off x="3455988" y="3200400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stand or rebar</a:t>
            </a:r>
          </a:p>
        </p:txBody>
      </p:sp>
    </p:spTree>
    <p:extLst>
      <p:ext uri="{BB962C8B-B14F-4D97-AF65-F5344CB8AC3E}">
        <p14:creationId xmlns:p14="http://schemas.microsoft.com/office/powerpoint/2010/main" val="3108827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67549"/>
            <a:ext cx="3429000" cy="6731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susceptible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419600" cy="4114800"/>
          </a:xfrm>
        </p:spPr>
        <p:txBody>
          <a:bodyPr/>
          <a:lstStyle/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 lindens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Purple leaf plum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Purple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sandcherry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Norway maple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Roses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Certain crabapples</a:t>
            </a:r>
          </a:p>
          <a:p>
            <a:pPr eaLnBrk="1" hangingPunct="1">
              <a:buSzPct val="7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Birch </a:t>
            </a:r>
          </a:p>
          <a:p>
            <a:pPr eaLnBrk="1" hangingPunct="1">
              <a:buClr>
                <a:schemeClr val="accent2"/>
              </a:buClr>
              <a:buSzPct val="7000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800600" y="784999"/>
            <a:ext cx="312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800" b="1" dirty="0">
                <a:solidFill>
                  <a:srgbClr val="3D27E7"/>
                </a:solidFill>
                <a:latin typeface="+mj-lt"/>
              </a:rPr>
              <a:t>resistant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724400" y="16002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Red maples</a:t>
            </a:r>
          </a:p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Dogwoods</a:t>
            </a:r>
          </a:p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Redbud</a:t>
            </a:r>
          </a:p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Beech</a:t>
            </a:r>
          </a:p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Tuliptree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Sweet gum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38668"/>
            <a:ext cx="655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2E3FE0"/>
                </a:solidFill>
                <a:latin typeface="+mj-lt"/>
              </a:rPr>
              <a:t>Ecosystem management</a:t>
            </a:r>
          </a:p>
        </p:txBody>
      </p:sp>
    </p:spTree>
    <p:extLst>
      <p:ext uri="{BB962C8B-B14F-4D97-AF65-F5344CB8AC3E}">
        <p14:creationId xmlns:p14="http://schemas.microsoft.com/office/powerpoint/2010/main" val="227224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26" y="274638"/>
            <a:ext cx="5436326" cy="7921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Invasive, Exotic, Native = risk?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29" y="1084217"/>
            <a:ext cx="891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beetle family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Scarabaeidae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Scarab beetles includes: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Japanese beetle, exotic, invasive,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Roses. Linden, turf, high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Masked chafer, native, low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Oriental beetle, high risk,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European chafer, exotic, new MN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503" y="5188663"/>
            <a:ext cx="2430662" cy="1669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1" y="3619284"/>
            <a:ext cx="2419350" cy="1867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50" y="2177"/>
            <a:ext cx="2419350" cy="189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1" y="1686049"/>
            <a:ext cx="2371452" cy="19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69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534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pPr>
              <a:buClr>
                <a:srgbClr val="FF6600"/>
              </a:buClr>
              <a:buSzPct val="160000"/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Japanese beetle parasites </a:t>
            </a:r>
            <a:r>
              <a:rPr lang="en-US" sz="3200" i="1" dirty="0" err="1">
                <a:solidFill>
                  <a:srgbClr val="000000"/>
                </a:solidFill>
              </a:rPr>
              <a:t>Tiphia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i="1" dirty="0" err="1">
                <a:solidFill>
                  <a:srgbClr val="000000"/>
                </a:solidFill>
              </a:rPr>
              <a:t>vernalis</a:t>
            </a:r>
            <a:r>
              <a:rPr lang="en-US" sz="3200" i="1" dirty="0">
                <a:solidFill>
                  <a:srgbClr val="000000"/>
                </a:solidFill>
              </a:rPr>
              <a:t> (</a:t>
            </a:r>
            <a:r>
              <a:rPr lang="en-US" sz="3200" dirty="0">
                <a:solidFill>
                  <a:srgbClr val="000000"/>
                </a:solidFill>
              </a:rPr>
              <a:t>Hymenoptera) and </a:t>
            </a:r>
            <a:r>
              <a:rPr lang="en-US" sz="3200" i="1" dirty="0" err="1">
                <a:solidFill>
                  <a:srgbClr val="000000"/>
                </a:solidFill>
              </a:rPr>
              <a:t>Istocheta</a:t>
            </a:r>
            <a:r>
              <a:rPr lang="en-US" sz="3200" i="1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sp. (</a:t>
            </a:r>
            <a:r>
              <a:rPr lang="en-US" sz="3200" dirty="0" err="1">
                <a:solidFill>
                  <a:srgbClr val="000000"/>
                </a:solidFill>
              </a:rPr>
              <a:t>Diptera</a:t>
            </a:r>
            <a:r>
              <a:rPr lang="en-US" sz="3200" dirty="0">
                <a:solidFill>
                  <a:srgbClr val="000000"/>
                </a:solidFill>
              </a:rPr>
              <a:t>) known to be active in MA and CT</a:t>
            </a: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 MDA is released both in MN, but are not affective at control.</a:t>
            </a:r>
            <a:endParaRPr lang="en-US" sz="2400" b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-12700" y="380999"/>
            <a:ext cx="7620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2E3FE0"/>
                </a:solidFill>
                <a:latin typeface="Arial" charset="0"/>
              </a:rPr>
              <a:t>Biological control of JB</a:t>
            </a:r>
          </a:p>
        </p:txBody>
      </p:sp>
    </p:spTree>
    <p:extLst>
      <p:ext uri="{BB962C8B-B14F-4D97-AF65-F5344CB8AC3E}">
        <p14:creationId xmlns:p14="http://schemas.microsoft.com/office/powerpoint/2010/main" val="2405887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52401" y="59348"/>
            <a:ext cx="861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2E3FE0"/>
                </a:solidFill>
                <a:latin typeface="Arial" charset="0"/>
              </a:rPr>
              <a:t>Biological control of JB: </a:t>
            </a:r>
            <a:r>
              <a:rPr lang="en-US" sz="3200" b="1" i="1" dirty="0" err="1">
                <a:solidFill>
                  <a:srgbClr val="2E3FE0"/>
                </a:solidFill>
                <a:latin typeface="Arial" charset="0"/>
              </a:rPr>
              <a:t>Tiphia</a:t>
            </a:r>
            <a:r>
              <a:rPr lang="en-US" sz="3200" b="1" i="1" dirty="0">
                <a:solidFill>
                  <a:srgbClr val="2E3FE0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2E3FE0"/>
                </a:solidFill>
                <a:latin typeface="Arial" charset="0"/>
              </a:rPr>
              <a:t>vernalis</a:t>
            </a:r>
            <a:endParaRPr lang="en-US" sz="3200" b="1" i="1" dirty="0">
              <a:solidFill>
                <a:srgbClr val="2E3FE0"/>
              </a:solidFill>
              <a:latin typeface="Arial" charset="0"/>
            </a:endParaRP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5442"/>
            <a:ext cx="3976688" cy="339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3587"/>
            <a:ext cx="331311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495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8"/>
          <p:cNvSpPr txBox="1">
            <a:spLocks noChangeArrowheads="1"/>
          </p:cNvSpPr>
          <p:nvPr/>
        </p:nvSpPr>
        <p:spPr bwMode="auto">
          <a:xfrm>
            <a:off x="3243263" y="5638800"/>
            <a:ext cx="59007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r>
              <a:rPr lang="en-US" sz="2800">
                <a:solidFill>
                  <a:schemeClr val="tx1"/>
                </a:solidFill>
              </a:rPr>
              <a:t>Females of different species </a:t>
            </a:r>
          </a:p>
          <a:p>
            <a:r>
              <a:rPr lang="en-US" sz="2800">
                <a:solidFill>
                  <a:schemeClr val="tx1"/>
                </a:solidFill>
              </a:rPr>
              <a:t>lay eggs on distinct parts of grub.</a:t>
            </a:r>
          </a:p>
        </p:txBody>
      </p:sp>
    </p:spTree>
    <p:extLst>
      <p:ext uri="{BB962C8B-B14F-4D97-AF65-F5344CB8AC3E}">
        <p14:creationId xmlns:p14="http://schemas.microsoft.com/office/powerpoint/2010/main" val="16092264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76200" y="862013"/>
            <a:ext cx="9144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pPr>
              <a:buClr>
                <a:srgbClr val="FF6600"/>
              </a:buClr>
              <a:buSzPct val="160000"/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 In the northeastern U.S., adult spring </a:t>
            </a:r>
            <a:r>
              <a:rPr lang="en-US" sz="3200" i="1" dirty="0" err="1">
                <a:solidFill>
                  <a:srgbClr val="000000"/>
                </a:solidFill>
              </a:rPr>
              <a:t>Tiphia</a:t>
            </a:r>
            <a:r>
              <a:rPr lang="en-US" sz="3200" dirty="0">
                <a:solidFill>
                  <a:srgbClr val="000000"/>
                </a:solidFill>
              </a:rPr>
              <a:t> wasps feed primarily on the honeydew exuded from aphids, scale insects, and leafhoppers. </a:t>
            </a: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 The wasp will also feed on the nectar of blossoms, such as forsythia, and on the extra-floral </a:t>
            </a:r>
            <a:r>
              <a:rPr lang="en-US" sz="3200" dirty="0" err="1">
                <a:solidFill>
                  <a:srgbClr val="000000"/>
                </a:solidFill>
              </a:rPr>
              <a:t>nectaries</a:t>
            </a:r>
            <a:r>
              <a:rPr lang="en-US" sz="3200" dirty="0">
                <a:solidFill>
                  <a:srgbClr val="000000"/>
                </a:solidFill>
              </a:rPr>
              <a:t> of peonies. </a:t>
            </a: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buClr>
                <a:srgbClr val="FF6600"/>
              </a:buClr>
              <a:buSzPct val="160000"/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 In China the knowledge of food plants to increase the rates of </a:t>
            </a:r>
            <a:r>
              <a:rPr lang="en-US" sz="3200" i="1" dirty="0" err="1">
                <a:solidFill>
                  <a:srgbClr val="000000"/>
                </a:solidFill>
              </a:rPr>
              <a:t>Tiphia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parasitization</a:t>
            </a:r>
            <a:r>
              <a:rPr lang="en-US" sz="3200" dirty="0">
                <a:solidFill>
                  <a:srgbClr val="000000"/>
                </a:solidFill>
              </a:rPr>
              <a:t> of white grubs to an average of 85%. </a:t>
            </a: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76200" y="211872"/>
            <a:ext cx="88710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2E3FE0"/>
                </a:solidFill>
                <a:latin typeface="Arial" charset="0"/>
              </a:rPr>
              <a:t>Biological control of JB: </a:t>
            </a:r>
            <a:r>
              <a:rPr lang="en-US" sz="3600" b="1" i="1" dirty="0" err="1">
                <a:solidFill>
                  <a:srgbClr val="2E3FE0"/>
                </a:solidFill>
                <a:latin typeface="Arial" charset="0"/>
              </a:rPr>
              <a:t>Tiphia</a:t>
            </a:r>
            <a:r>
              <a:rPr lang="en-US" sz="3600" b="1" i="1" dirty="0">
                <a:solidFill>
                  <a:srgbClr val="2E3FE0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2E3FE0"/>
                </a:solidFill>
                <a:latin typeface="Arial" charset="0"/>
              </a:rPr>
              <a:t>vernalis</a:t>
            </a:r>
            <a:endParaRPr lang="en-US" sz="3600" b="1" i="1" dirty="0">
              <a:solidFill>
                <a:srgbClr val="2E3FE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7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0" y="-57150"/>
            <a:ext cx="79248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2E3FE0"/>
                </a:solidFill>
                <a:latin typeface="Arial" charset="0"/>
              </a:rPr>
              <a:t>Biological control of JB: </a:t>
            </a:r>
            <a:r>
              <a:rPr lang="en-US" sz="4000" b="1" i="1" dirty="0" err="1">
                <a:solidFill>
                  <a:srgbClr val="3D27E7"/>
                </a:solidFill>
                <a:latin typeface="Arial" charset="0"/>
              </a:rPr>
              <a:t>Isotecha</a:t>
            </a:r>
            <a:r>
              <a:rPr lang="en-US" sz="4000" b="1" i="1" dirty="0">
                <a:solidFill>
                  <a:srgbClr val="3D27E7"/>
                </a:solidFill>
                <a:latin typeface="Arial" charset="0"/>
              </a:rPr>
              <a:t> </a:t>
            </a:r>
            <a:r>
              <a:rPr lang="en-US" sz="4000" b="1" i="1" dirty="0" err="1">
                <a:solidFill>
                  <a:srgbClr val="3D27E7"/>
                </a:solidFill>
                <a:latin typeface="Arial" charset="0"/>
              </a:rPr>
              <a:t>aldrichi</a:t>
            </a:r>
            <a:r>
              <a:rPr lang="en-US" sz="4000" b="1" i="1" dirty="0">
                <a:solidFill>
                  <a:srgbClr val="3D27E7"/>
                </a:solidFill>
                <a:latin typeface="Arial" charset="0"/>
              </a:rPr>
              <a:t>, </a:t>
            </a:r>
            <a:r>
              <a:rPr lang="en-US" sz="4000" b="1" dirty="0" err="1">
                <a:solidFill>
                  <a:srgbClr val="3D27E7"/>
                </a:solidFill>
                <a:latin typeface="Arial" charset="0"/>
              </a:rPr>
              <a:t>tachnid</a:t>
            </a:r>
            <a:r>
              <a:rPr lang="en-US" sz="4000" b="1" dirty="0">
                <a:solidFill>
                  <a:srgbClr val="3D27E7"/>
                </a:solidFill>
                <a:latin typeface="Arial" charset="0"/>
              </a:rPr>
              <a:t> fly</a:t>
            </a:r>
          </a:p>
          <a:p>
            <a:pPr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"/>
            <a:ext cx="1955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0" y="1082675"/>
            <a:ext cx="9144000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1800" b="1" dirty="0">
                <a:latin typeface="Arial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This solitary fly is an internal parasite of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  adult Japanese beetle.</a:t>
            </a:r>
          </a:p>
          <a:p>
            <a:pPr>
              <a:buClr>
                <a:srgbClr val="FF6600"/>
              </a:buClr>
              <a:buSzPct val="160000"/>
              <a:buFontTx/>
              <a:buChar char="•"/>
              <a:defRPr/>
            </a:pPr>
            <a:endParaRPr lang="en-US" sz="2800" b="1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The female flies deposit 100 eggs during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  a period of about 2 weeks.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The eggs are usually laid on the thorax of the 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 female beetles and the maggot bores 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 directly into the body cavity.</a:t>
            </a:r>
          </a:p>
          <a:p>
            <a:pPr>
              <a:buClr>
                <a:srgbClr val="FF6600"/>
              </a:buClr>
              <a:buSzPct val="160000"/>
              <a:defRPr/>
            </a:pPr>
            <a:endParaRPr lang="en-US" sz="2800" b="1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Food sources: aphid nectar and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Japanese knotweed (</a:t>
            </a:r>
            <a:r>
              <a:rPr lang="en-US" sz="2800" b="1" i="1" dirty="0" err="1">
                <a:solidFill>
                  <a:schemeClr val="tx1"/>
                </a:solidFill>
                <a:latin typeface="Arial" charset="0"/>
              </a:rPr>
              <a:t>Polygonum</a:t>
            </a:r>
            <a:r>
              <a:rPr lang="en-US" sz="2800" b="1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charset="0"/>
              </a:rPr>
              <a:t>cuspidatum</a:t>
            </a: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), </a:t>
            </a:r>
          </a:p>
          <a:p>
            <a:pPr>
              <a:buClr>
                <a:srgbClr val="FF6600"/>
              </a:buClr>
              <a:buSzPct val="160000"/>
              <a:defRPr/>
            </a:pP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>    a persistent perennial weed native to Japan.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76899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955925" y="5526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-34173" y="25400"/>
            <a:ext cx="9025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2E3FE0"/>
                </a:solidFill>
                <a:latin typeface="Arial" charset="0"/>
              </a:rPr>
              <a:t>Biological control of JB: </a:t>
            </a:r>
            <a:r>
              <a:rPr lang="en-US" sz="3200" b="1" dirty="0">
                <a:solidFill>
                  <a:srgbClr val="3D27E7"/>
                </a:solidFill>
                <a:latin typeface="Arial" charset="0"/>
              </a:rPr>
              <a:t>: Fungal pathogen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0" y="2133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rgbClr val="3D27E7"/>
                </a:solidFill>
                <a:latin typeface="Arial" pitchFamily="34" charset="0"/>
              </a:defRPr>
            </a:lvl1pPr>
            <a:lvl2pPr marL="742950" indent="-285750">
              <a:defRPr sz="4400" b="1">
                <a:solidFill>
                  <a:srgbClr val="3D27E7"/>
                </a:solidFill>
                <a:latin typeface="Arial" pitchFamily="34" charset="0"/>
              </a:defRPr>
            </a:lvl2pPr>
            <a:lvl3pPr marL="11430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3pPr>
            <a:lvl4pPr marL="16002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4pPr>
            <a:lvl5pPr marL="2057400" indent="-228600">
              <a:defRPr sz="4400" b="1">
                <a:solidFill>
                  <a:srgbClr val="3D27E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D27E7"/>
                </a:solidFill>
                <a:latin typeface="Arial" pitchFamily="34" charset="0"/>
              </a:defRPr>
            </a:lvl9pPr>
          </a:lstStyle>
          <a:p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24935" name="Rectangle 1031"/>
          <p:cNvSpPr>
            <a:spLocks noChangeArrowheads="1"/>
          </p:cNvSpPr>
          <p:nvPr/>
        </p:nvSpPr>
        <p:spPr bwMode="auto">
          <a:xfrm>
            <a:off x="0" y="68580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Fungal microsporidian pathogen, </a:t>
            </a:r>
            <a:r>
              <a:rPr lang="en-US" sz="2400" b="1" i="1" dirty="0" err="1">
                <a:solidFill>
                  <a:schemeClr val="tx1"/>
                </a:solidFill>
              </a:rPr>
              <a:t>Ovavesicula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</a:rPr>
              <a:t>popilliae</a:t>
            </a:r>
            <a:r>
              <a:rPr lang="en-US" sz="2400" b="1" i="1" dirty="0">
                <a:solidFill>
                  <a:schemeClr val="tx1"/>
                </a:solidFill>
              </a:rPr>
              <a:t>, </a:t>
            </a:r>
            <a:r>
              <a:rPr lang="en-US" sz="2400" b="1" dirty="0"/>
              <a:t>infects JB Malpighian tubules and spreads systemically. </a:t>
            </a:r>
            <a:r>
              <a:rPr lang="en-US" sz="2400" b="1" dirty="0">
                <a:solidFill>
                  <a:schemeClr val="tx1"/>
                </a:solidFill>
              </a:rPr>
              <a:t>JB has been long established in CT and NY and it suppresses JB population growth. </a:t>
            </a:r>
            <a:r>
              <a:rPr lang="en-US" sz="2400" b="1" dirty="0"/>
              <a:t>It infected approximately 25% of all JB grubs in CT. </a:t>
            </a: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400" b="1" dirty="0"/>
              <a:t>After introduction in MI it reduced winter survival by 25 to 50 %. Female JB emerging from infected grubs lay about 50 percent fewer eggs. Results indicate </a:t>
            </a:r>
            <a:r>
              <a:rPr lang="en-US" sz="2400" b="1" i="1" dirty="0"/>
              <a:t>O. </a:t>
            </a:r>
            <a:r>
              <a:rPr lang="en-US" sz="2400" b="1" i="1" dirty="0" err="1"/>
              <a:t>popilliae</a:t>
            </a:r>
            <a:r>
              <a:rPr lang="en-US" sz="2400" b="1" dirty="0"/>
              <a:t> caused a 75 percent decline in JB populations during the 15-year study period. It takes the pathogen about six years to have a noticeable effect.</a:t>
            </a: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endParaRPr lang="en-US" sz="2400" b="1" dirty="0"/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400" b="1" dirty="0"/>
              <a:t>Kentucky, Colorado, and Arkansas have introduced </a:t>
            </a:r>
            <a:r>
              <a:rPr lang="en-US" sz="2400" b="1" i="1" dirty="0" err="1"/>
              <a:t>Ovavesicula</a:t>
            </a:r>
            <a:r>
              <a:rPr lang="en-US" sz="2400" b="1" i="1" dirty="0"/>
              <a:t>.</a:t>
            </a: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endParaRPr lang="en-US" sz="2400" b="1" u="sng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/>
              <a:t>Ovavesicula</a:t>
            </a:r>
            <a:r>
              <a:rPr lang="en-US" sz="2400" b="1" i="1" dirty="0"/>
              <a:t> </a:t>
            </a:r>
            <a:r>
              <a:rPr lang="en-US" sz="2400" b="1" dirty="0"/>
              <a:t>needs to be introduced in Minnesota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F6600"/>
              </a:buClr>
              <a:buSzPct val="160000"/>
              <a:buFontTx/>
              <a:buChar char="•"/>
              <a:defRPr/>
            </a:pPr>
            <a:endParaRPr lang="en-US" sz="2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106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305800" cy="1524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What is IPM?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96630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4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Outline: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invasive species in world</a:t>
            </a:r>
            <a:endParaRPr lang="en-US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" y="533400"/>
            <a:ext cx="9144000" cy="6324600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Kade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toad, 1935, from Central/South America,  introduced into Australia for biocontrol of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greyback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cane beetle.</a:t>
            </a:r>
          </a:p>
          <a:p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Kudzo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, vine, fast growing, from Asia in 1876,  introduced to control soil erosion and increase soil fertility as it is a legume and fixes nitrogen in US</a:t>
            </a: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beetle</a:t>
            </a: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Burmese Python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Black rat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Snakehead Fish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Asian Carp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Cotton whitefly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Asian Tiger Mosquito</a:t>
            </a:r>
          </a:p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Killer bees</a:t>
            </a: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Kudzu Plant: Invasiveness &amp;amp; Ident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54039"/>
            <a:ext cx="2802548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hoto of a cane t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2857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3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Outline: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invasive insect species</a:t>
            </a:r>
            <a:endParaRPr lang="en-US" sz="3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" y="720634"/>
            <a:ext cx="9144000" cy="5410200"/>
          </a:xfrm>
          <a:noFill/>
        </p:spPr>
        <p:txBody>
          <a:bodyPr>
            <a:normAutofit/>
          </a:bodyPr>
          <a:lstStyle/>
          <a:p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Afrancanized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“killer” bees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Burmese Python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Black rat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Snakehead Fish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Asian Carp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Cotton whitefly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Asian Tiger Mosquito</a:t>
            </a:r>
          </a:p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Zebra mussels</a:t>
            </a:r>
          </a:p>
          <a:p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43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2762</Words>
  <Application>Microsoft Office PowerPoint</Application>
  <PresentationFormat>On-screen Show (4:3)</PresentationFormat>
  <Paragraphs>547</Paragraphs>
  <Slides>75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Calibri</vt:lpstr>
      <vt:lpstr>Franklin Gothic Demi</vt:lpstr>
      <vt:lpstr>Tahoma</vt:lpstr>
      <vt:lpstr>Times</vt:lpstr>
      <vt:lpstr>Times New Roman</vt:lpstr>
      <vt:lpstr>Wingdings</vt:lpstr>
      <vt:lpstr>Office Theme</vt:lpstr>
      <vt:lpstr>1_Office Theme</vt:lpstr>
      <vt:lpstr>Document</vt:lpstr>
      <vt:lpstr>Top 10 invasive insects? Insect family and life history are good predictors of invasive status</vt:lpstr>
      <vt:lpstr>Insect humor: getting your attention</vt:lpstr>
      <vt:lpstr>Invasive, native, exotic, risk??</vt:lpstr>
      <vt:lpstr>Outline: Top 10 invasive insects</vt:lpstr>
      <vt:lpstr>Invasive, Exotic, Native = risk?</vt:lpstr>
      <vt:lpstr>Invasive, Exotic, Native = risk?</vt:lpstr>
      <vt:lpstr>Invasive, Exotic, Native = risk?</vt:lpstr>
      <vt:lpstr>Outline: Top 10 invasive species in world</vt:lpstr>
      <vt:lpstr>Outline: Top 10 invasive insect species</vt:lpstr>
      <vt:lpstr>Outline of talk: Top 10 insect pests</vt:lpstr>
      <vt:lpstr>Binomial nomenclature, 1758</vt:lpstr>
      <vt:lpstr>Top 10 landscape insect pests</vt:lpstr>
      <vt:lpstr>Do we send invasive, exotic around the wolrld from the US?  YES</vt:lpstr>
      <vt:lpstr>Agrilus planipennis, Emerald ash borer, Asia, 1992, FQ</vt:lpstr>
      <vt:lpstr> Lymantria dispar, gypsy moth, Asia, 1868 feds gregariously on oaks and other trees; imported to make American silkworm industry; failed</vt:lpstr>
      <vt:lpstr> Adelges tsugae, hemlock wooly adelgid, Japan, 1920 feeds on hemlock and kills the tree</vt:lpstr>
      <vt:lpstr>Adelges tsugae, European elm bark beetle vectors DED,Europe, Asia, 1930 feeds on elms</vt:lpstr>
      <vt:lpstr>Erwinia amylovora bacteria and bees, Japan, 1920 feeds on hemlock and kills the tree</vt:lpstr>
      <vt:lpstr> Fenusa pusilla, birch leaf miner sawfly, Europe, 1900 feeds on birch and kills the tree</vt:lpstr>
      <vt:lpstr> Anoplophora glabripennis, Asian longhorned beetle, China, Korea, 1996 feeds on maple and kills the tree</vt:lpstr>
      <vt:lpstr>Popilla japonica, Japanese beetle, Asia, 1916, spread to 36 state, FQ</vt:lpstr>
      <vt:lpstr>Drosophila suzukii, spotted wing drosophila, Asia, 2008 feeds on native and managed berries</vt:lpstr>
      <vt:lpstr> Lycorma delicatula, spotted lanternfly, China, India, Vietnam, 2012 feeds tree sap and kills the tree</vt:lpstr>
      <vt:lpstr> Halyomorpha halys, brown marmorated stink bug, Asia, 1990 feeds on fruits and veggies</vt:lpstr>
      <vt:lpstr>   Vespa soror, Asian Hornet, Asia, kills Asian honeybee larvae/brood  </vt:lpstr>
      <vt:lpstr>Vespera mandarinia, Asian giant hornet, Asia, 2019 in Washington State, FQ</vt:lpstr>
      <vt:lpstr>Amynthas agrestis, A. tokioensis and Metaphire hilgendorfi, Jumping worms, Japan, Korea, 1900s, problem since 2000 feeds on organic material and destroys seedlings</vt:lpstr>
      <vt:lpstr>Aphids, soybean aphid, invasive, exotic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IPM?</vt:lpstr>
      <vt:lpstr>PowerPoint Presentation</vt:lpstr>
      <vt:lpstr>PowerPoint Presentation</vt:lpstr>
      <vt:lpstr>PowerPoint Presentation</vt:lpstr>
      <vt:lpstr>PowerPoint Presentation</vt:lpstr>
      <vt:lpstr>Raster</vt:lpstr>
      <vt:lpstr>ID white grubs to species by rastral pattern, Why? Damage potential</vt:lpstr>
      <vt:lpstr>Life history of scarabs in turf</vt:lpstr>
      <vt:lpstr>One year life cycle of Japanese beetle</vt:lpstr>
      <vt:lpstr>Use different insecticides for JB adults or grubs</vt:lpstr>
      <vt:lpstr>PowerPoint Presentation</vt:lpstr>
      <vt:lpstr>JB grub control</vt:lpstr>
      <vt:lpstr>JB grub control</vt:lpstr>
      <vt:lpstr>Parasitic nematodes Steinernema carpocapsae Heterorhabditis bacteriophora </vt:lpstr>
      <vt:lpstr>PowerPoint Presentation</vt:lpstr>
      <vt:lpstr>JB grub control in August</vt:lpstr>
      <vt:lpstr>JB adult control: insecticides </vt:lpstr>
      <vt:lpstr>  JB adult control: Azadirachtin,anti-feeding  </vt:lpstr>
      <vt:lpstr> JB adult control:  Neem oil, anti-feeding  </vt:lpstr>
      <vt:lpstr>PowerPoint Presentation</vt:lpstr>
      <vt:lpstr>susceptible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IPM?</vt:lpstr>
    </vt:vector>
  </TitlesOfParts>
  <Company>University Of Minnesota - 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IPM and Organic Management for 10 Landscape and Garden Insects (Campfire)</dc:title>
  <dc:creator>Vera A Krischik</dc:creator>
  <cp:lastModifiedBy>suzanneburkness@yahoo.com</cp:lastModifiedBy>
  <cp:revision>173</cp:revision>
  <cp:lastPrinted>2018-05-21T20:23:41Z</cp:lastPrinted>
  <dcterms:created xsi:type="dcterms:W3CDTF">2018-01-02T17:35:43Z</dcterms:created>
  <dcterms:modified xsi:type="dcterms:W3CDTF">2022-04-13T21:34:27Z</dcterms:modified>
</cp:coreProperties>
</file>